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9"/>
  </p:notesMasterIdLst>
  <p:sldIdLst>
    <p:sldId id="256" r:id="rId2"/>
    <p:sldId id="279" r:id="rId3"/>
    <p:sldId id="266" r:id="rId4"/>
    <p:sldId id="283" r:id="rId5"/>
    <p:sldId id="269" r:id="rId6"/>
    <p:sldId id="294" r:id="rId7"/>
    <p:sldId id="297" r:id="rId8"/>
    <p:sldId id="299" r:id="rId9"/>
    <p:sldId id="296" r:id="rId10"/>
    <p:sldId id="292" r:id="rId11"/>
    <p:sldId id="291" r:id="rId12"/>
    <p:sldId id="258" r:id="rId13"/>
    <p:sldId id="270" r:id="rId14"/>
    <p:sldId id="285" r:id="rId15"/>
    <p:sldId id="286" r:id="rId16"/>
    <p:sldId id="271" r:id="rId17"/>
    <p:sldId id="298" r:id="rId18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300F"/>
    <a:srgbClr val="A53000"/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629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VR-NAS\Departments\Finance\2026%20Budget\Info%20for%20Budget%20Presentation\BOE%20and%20County%20Tax%20Levy%20Info%202026%20Present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VR-NAS\Departments\Finance\2026%20Budget\Info%20for%20Budget%20Presentation\BOE%20and%20County%20Tax%20Levy%20Info%202026%20Presentat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Taxes Assessed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Township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Sheet1!$A$3:$A$12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Projected 2026</c:v>
                </c:pt>
              </c:strCache>
            </c:strRef>
          </c:cat>
          <c:val>
            <c:numRef>
              <c:f>Sheet1!$D$3:$D$12</c:f>
              <c:numCache>
                <c:formatCode>_("$"* #,##0.00_);_("$"* \(#,##0.00\);_("$"* "-"??_);_(@_)</c:formatCode>
                <c:ptCount val="10"/>
                <c:pt idx="0">
                  <c:v>28488546.850000001</c:v>
                </c:pt>
                <c:pt idx="1">
                  <c:v>29638868.699999999</c:v>
                </c:pt>
                <c:pt idx="2">
                  <c:v>30231646</c:v>
                </c:pt>
                <c:pt idx="3">
                  <c:v>31220939</c:v>
                </c:pt>
                <c:pt idx="4">
                  <c:v>31785009</c:v>
                </c:pt>
                <c:pt idx="5">
                  <c:v>32569000</c:v>
                </c:pt>
                <c:pt idx="6">
                  <c:v>33359000</c:v>
                </c:pt>
                <c:pt idx="7">
                  <c:v>33728627</c:v>
                </c:pt>
                <c:pt idx="8">
                  <c:v>34350000</c:v>
                </c:pt>
                <c:pt idx="9">
                  <c:v>35100000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BA-4E36-BAAC-907B84920707}"/>
            </c:ext>
          </c:extLst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School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Sheet1!$A$3:$A$12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Projected 2026</c:v>
                </c:pt>
              </c:strCache>
            </c:strRef>
          </c:cat>
          <c:val>
            <c:numRef>
              <c:f>Sheet1!$B$3:$B$12</c:f>
              <c:numCache>
                <c:formatCode>_("$"* #,##0.00_);_("$"* \(#,##0.00\);_("$"* "-"??_);_(@_)</c:formatCode>
                <c:ptCount val="10"/>
                <c:pt idx="0">
                  <c:v>37491489</c:v>
                </c:pt>
                <c:pt idx="1">
                  <c:v>38241319</c:v>
                </c:pt>
                <c:pt idx="2">
                  <c:v>39540272</c:v>
                </c:pt>
                <c:pt idx="3">
                  <c:v>40974939</c:v>
                </c:pt>
                <c:pt idx="4">
                  <c:v>43914075</c:v>
                </c:pt>
                <c:pt idx="5">
                  <c:v>46992357</c:v>
                </c:pt>
                <c:pt idx="6">
                  <c:v>51000000</c:v>
                </c:pt>
                <c:pt idx="7">
                  <c:v>59500000</c:v>
                </c:pt>
                <c:pt idx="8">
                  <c:v>74560704</c:v>
                </c:pt>
                <c:pt idx="9">
                  <c:v>76051918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BA-4E36-BAAC-907B84920707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County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Sheet1!$A$3:$A$12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Projected 2026</c:v>
                </c:pt>
              </c:strCache>
            </c:strRef>
          </c:cat>
          <c:val>
            <c:numRef>
              <c:f>Sheet1!$C$3:$C$12</c:f>
              <c:numCache>
                <c:formatCode>_("$"* #,##0.00_);_("$"* \(#,##0.00\);_("$"* "-"??_);_(@_)</c:formatCode>
                <c:ptCount val="10"/>
                <c:pt idx="0">
                  <c:v>10471883.59</c:v>
                </c:pt>
                <c:pt idx="1">
                  <c:v>11471654.049999999</c:v>
                </c:pt>
                <c:pt idx="2">
                  <c:v>11359855.720000001</c:v>
                </c:pt>
                <c:pt idx="3">
                  <c:v>11331753.310000001</c:v>
                </c:pt>
                <c:pt idx="4">
                  <c:v>11568925.789999999</c:v>
                </c:pt>
                <c:pt idx="5">
                  <c:v>11490387.539999999</c:v>
                </c:pt>
                <c:pt idx="6">
                  <c:v>12127946.34</c:v>
                </c:pt>
                <c:pt idx="7">
                  <c:v>13490443.99</c:v>
                </c:pt>
                <c:pt idx="8">
                  <c:v>14288076.790000001</c:v>
                </c:pt>
                <c:pt idx="9">
                  <c:v>15431122.933200002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BA-4E36-BAAC-907B8492070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Library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Sheet1!$A$3:$A$12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Projected 2026</c:v>
                </c:pt>
              </c:strCache>
            </c:strRef>
          </c:cat>
          <c:val>
            <c:numRef>
              <c:f>Sheet1!$E$3:$E$12</c:f>
              <c:numCache>
                <c:formatCode>_("$"* #,##0.00_);_("$"* \(#,##0.00\);_("$"* "-"??_);_(@_)</c:formatCode>
                <c:ptCount val="10"/>
                <c:pt idx="0">
                  <c:v>1253460.23</c:v>
                </c:pt>
                <c:pt idx="1">
                  <c:v>1349769.16</c:v>
                </c:pt>
                <c:pt idx="2">
                  <c:v>1385244.25</c:v>
                </c:pt>
                <c:pt idx="3">
                  <c:v>1399071</c:v>
                </c:pt>
                <c:pt idx="4">
                  <c:v>1468003</c:v>
                </c:pt>
                <c:pt idx="5">
                  <c:v>1553955</c:v>
                </c:pt>
                <c:pt idx="6">
                  <c:v>1780745</c:v>
                </c:pt>
                <c:pt idx="7">
                  <c:v>2050413</c:v>
                </c:pt>
                <c:pt idx="8">
                  <c:v>2228266.2000000002</c:v>
                </c:pt>
                <c:pt idx="9">
                  <c:v>2428813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BA-4E36-BAAC-907B84920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9455984"/>
        <c:axId val="1365972208"/>
      </c:barChart>
      <c:catAx>
        <c:axId val="38945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972208"/>
        <c:crosses val="autoZero"/>
        <c:auto val="1"/>
        <c:lblAlgn val="ctr"/>
        <c:lblOffset val="100"/>
        <c:noMultiLvlLbl val="0"/>
      </c:catAx>
      <c:valAx>
        <c:axId val="1365972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945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1600" b="1">
                <a:latin typeface="Calibri" panose="020F0502020204030204" pitchFamily="34" charset="0"/>
                <a:cs typeface="Calibri" panose="020F0502020204030204" pitchFamily="34" charset="0"/>
              </a:rPr>
              <a:t>Percent</a:t>
            </a:r>
            <a:r>
              <a:rPr lang="en-US" sz="1600" b="1" baseline="0">
                <a:latin typeface="Calibri" panose="020F0502020204030204" pitchFamily="34" charset="0"/>
                <a:cs typeface="Calibri" panose="020F0502020204030204" pitchFamily="34" charset="0"/>
              </a:rPr>
              <a:t>age Change in Taxes Assessed</a:t>
            </a:r>
            <a:endParaRPr lang="en-US" sz="1600" b="1"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'Comparison of all 3'!$A$32</c:f>
              <c:strCache>
                <c:ptCount val="1"/>
                <c:pt idx="0">
                  <c:v>Township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'Comparison of all 3'!$A$13:$A$17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Projected 2026</c:v>
                </c:pt>
              </c:strCache>
            </c:strRef>
          </c:cat>
          <c:val>
            <c:numRef>
              <c:f>'Comparison of all 3'!$C$36:$C$40</c:f>
              <c:numCache>
                <c:formatCode>0.00%</c:formatCode>
                <c:ptCount val="5"/>
                <c:pt idx="0">
                  <c:v>2.4665432688724422E-2</c:v>
                </c:pt>
                <c:pt idx="1">
                  <c:v>2.4256194540821025E-2</c:v>
                </c:pt>
                <c:pt idx="2">
                  <c:v>1.1080278185796936E-2</c:v>
                </c:pt>
                <c:pt idx="3">
                  <c:v>1.8422718481840367E-2</c:v>
                </c:pt>
                <c:pt idx="4">
                  <c:v>2.1834061135371178E-2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10-40D4-AC84-DDDF69578574}"/>
            </c:ext>
          </c:extLst>
        </c:ser>
        <c:ser>
          <c:idx val="0"/>
          <c:order val="1"/>
          <c:tx>
            <c:strRef>
              <c:f>'Comparison of all 3'!$A$8</c:f>
              <c:strCache>
                <c:ptCount val="1"/>
                <c:pt idx="0">
                  <c:v>School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'Comparison of all 3'!$A$13:$A$17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Projected 2026</c:v>
                </c:pt>
              </c:strCache>
            </c:strRef>
          </c:cat>
          <c:val>
            <c:numRef>
              <c:f>'Comparison of all 3'!$C$13:$C$17</c:f>
              <c:numCache>
                <c:formatCode>0.00%</c:formatCode>
                <c:ptCount val="5"/>
                <c:pt idx="0">
                  <c:v>7.0097844483801602E-2</c:v>
                </c:pt>
                <c:pt idx="1">
                  <c:v>8.5282868446032611E-2</c:v>
                </c:pt>
                <c:pt idx="2">
                  <c:v>0.16666666666666666</c:v>
                </c:pt>
                <c:pt idx="3">
                  <c:v>0.2531210756302521</c:v>
                </c:pt>
                <c:pt idx="4">
                  <c:v>1.9999998927048759E-2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10-40D4-AC84-DDDF69578574}"/>
            </c:ext>
          </c:extLst>
        </c:ser>
        <c:ser>
          <c:idx val="1"/>
          <c:order val="2"/>
          <c:tx>
            <c:strRef>
              <c:f>'Comparison of all 3'!$A$21</c:f>
              <c:strCache>
                <c:ptCount val="1"/>
                <c:pt idx="0">
                  <c:v>County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'Comparison of all 3'!$A$13:$A$17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Projected 2026</c:v>
                </c:pt>
              </c:strCache>
            </c:strRef>
          </c:cat>
          <c:val>
            <c:numRef>
              <c:f>'Comparison of all 3'!$C$26:$C$30</c:f>
              <c:numCache>
                <c:formatCode>0.00%</c:formatCode>
                <c:ptCount val="5"/>
                <c:pt idx="0">
                  <c:v>-6.7887245043863325E-3</c:v>
                </c:pt>
                <c:pt idx="1">
                  <c:v>5.5486274747526994E-2</c:v>
                </c:pt>
                <c:pt idx="2">
                  <c:v>0.11234364102570728</c:v>
                </c:pt>
                <c:pt idx="3">
                  <c:v>5.912576343604839E-2</c:v>
                </c:pt>
                <c:pt idx="4">
                  <c:v>8.0000000000000043E-2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10-40D4-AC84-DDDF69578574}"/>
            </c:ext>
          </c:extLst>
        </c:ser>
        <c:ser>
          <c:idx val="3"/>
          <c:order val="3"/>
          <c:tx>
            <c:strRef>
              <c:f>'Comparison of all 3'!$A$42</c:f>
              <c:strCache>
                <c:ptCount val="1"/>
                <c:pt idx="0">
                  <c:v>Library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strRef>
              <c:f>'Comparison of all 3'!$A$13:$A$17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Projected 2026</c:v>
                </c:pt>
              </c:strCache>
            </c:strRef>
          </c:cat>
          <c:val>
            <c:numRef>
              <c:f>'Comparison of all 3'!$C$46:$C$50</c:f>
              <c:numCache>
                <c:formatCode>0.00%</c:formatCode>
                <c:ptCount val="5"/>
                <c:pt idx="0">
                  <c:v>5.8550289066166758E-2</c:v>
                </c:pt>
                <c:pt idx="1">
                  <c:v>0.14594373710950445</c:v>
                </c:pt>
                <c:pt idx="2">
                  <c:v>0.15143549469463624</c:v>
                </c:pt>
                <c:pt idx="3">
                  <c:v>8.6740183563018852E-2</c:v>
                </c:pt>
                <c:pt idx="4">
                  <c:v>9.0001275431095165E-2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10-40D4-AC84-DDDF695785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1692928"/>
        <c:axId val="1541674688"/>
      </c:lineChart>
      <c:catAx>
        <c:axId val="154169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1674688"/>
        <c:crosses val="autoZero"/>
        <c:auto val="1"/>
        <c:lblAlgn val="ctr"/>
        <c:lblOffset val="100"/>
        <c:noMultiLvlLbl val="0"/>
      </c:catAx>
      <c:valAx>
        <c:axId val="154167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169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baseline="0">
                <a:solidFill>
                  <a:schemeClr val="bg1"/>
                </a:solidFill>
                <a:latin typeface="Calibri" panose="020F0502020204030204" pitchFamily="34" charset="0"/>
              </a:rPr>
              <a:t>School State Aid </a:t>
            </a:r>
          </a:p>
        </c:rich>
      </c:tx>
      <c:overlay val="0"/>
      <c:spPr>
        <a:solidFill>
          <a:schemeClr val="tx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BOE!$A$24:$A$33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BOE!$A$24:$A$33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E1-48C4-80DC-C26814A7C24F}"/>
            </c:ext>
          </c:extLst>
        </c:ser>
        <c:ser>
          <c:idx val="0"/>
          <c:order val="1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BOE!$A$24:$A$33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BOE!$B$24:$B$33</c:f>
              <c:numCache>
                <c:formatCode>_("$"* #,##0.00_);_("$"* \(#,##0.00\);_("$"* "-"??_);_(@_)</c:formatCode>
                <c:ptCount val="10"/>
                <c:pt idx="0">
                  <c:v>32632789</c:v>
                </c:pt>
                <c:pt idx="1">
                  <c:v>31977855</c:v>
                </c:pt>
                <c:pt idx="2">
                  <c:v>31484609</c:v>
                </c:pt>
                <c:pt idx="3">
                  <c:v>29849956</c:v>
                </c:pt>
                <c:pt idx="4">
                  <c:v>26958707</c:v>
                </c:pt>
                <c:pt idx="5">
                  <c:v>22446763</c:v>
                </c:pt>
                <c:pt idx="6">
                  <c:v>19785196</c:v>
                </c:pt>
                <c:pt idx="7">
                  <c:v>12775170</c:v>
                </c:pt>
                <c:pt idx="8">
                  <c:v>8326611</c:v>
                </c:pt>
                <c:pt idx="9">
                  <c:v>8826208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E1-48C4-80DC-C26814A7C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934224"/>
        <c:axId val="2127232032"/>
      </c:lineChart>
      <c:catAx>
        <c:axId val="63293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2127232032"/>
        <c:crosses val="autoZero"/>
        <c:auto val="1"/>
        <c:lblAlgn val="ctr"/>
        <c:lblOffset val="100"/>
        <c:noMultiLvlLbl val="0"/>
      </c:catAx>
      <c:valAx>
        <c:axId val="2127232032"/>
        <c:scaling>
          <c:orientation val="minMax"/>
          <c:min val="5000000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632934224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baseline="0">
                <a:solidFill>
                  <a:schemeClr val="bg1"/>
                </a:solidFill>
                <a:latin typeface="Calibri" panose="020F0502020204030204" pitchFamily="34" charset="0"/>
              </a:rPr>
              <a:t>School Tax Levy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BOE!$A$10:$A$19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BOE!$A$10:$A$19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1A-49CF-9ACC-2486EA67B53B}"/>
            </c:ext>
          </c:extLst>
        </c:ser>
        <c:ser>
          <c:idx val="0"/>
          <c:order val="1"/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numRef>
              <c:f>BOE!$A$10:$A$19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BOE!$B$10:$B$19</c:f>
              <c:numCache>
                <c:formatCode>_("$"* #,##0.00_);_("$"* \(#,##0.00\);_("$"* "-"??_);_(@_)</c:formatCode>
                <c:ptCount val="10"/>
                <c:pt idx="0">
                  <c:v>37491489</c:v>
                </c:pt>
                <c:pt idx="1">
                  <c:v>38241319</c:v>
                </c:pt>
                <c:pt idx="2">
                  <c:v>39540272</c:v>
                </c:pt>
                <c:pt idx="3">
                  <c:v>40974939</c:v>
                </c:pt>
                <c:pt idx="4">
                  <c:v>43914075</c:v>
                </c:pt>
                <c:pt idx="5">
                  <c:v>46992357</c:v>
                </c:pt>
                <c:pt idx="6">
                  <c:v>51000000</c:v>
                </c:pt>
                <c:pt idx="7">
                  <c:v>59500000</c:v>
                </c:pt>
                <c:pt idx="8">
                  <c:v>74560704</c:v>
                </c:pt>
                <c:pt idx="9">
                  <c:v>76051918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1A-49CF-9ACC-2486EA67B53B}"/>
            </c:ext>
          </c:extLst>
        </c:ser>
        <c:ser>
          <c:idx val="2"/>
          <c:order val="2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BOE!$A$10:$A$19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BOE!$C$10:$C$19</c:f>
              <c:numCache>
                <c:formatCode>0.00%</c:formatCode>
                <c:ptCount val="10"/>
                <c:pt idx="0">
                  <c:v>1.9999993470518111E-2</c:v>
                </c:pt>
                <c:pt idx="1">
                  <c:v>2.0000005867998466E-2</c:v>
                </c:pt>
                <c:pt idx="2">
                  <c:v>3.3967264570555218E-2</c:v>
                </c:pt>
                <c:pt idx="3">
                  <c:v>3.6283690714115469E-2</c:v>
                </c:pt>
                <c:pt idx="4">
                  <c:v>7.1730088481644846E-2</c:v>
                </c:pt>
                <c:pt idx="5">
                  <c:v>7.0097844483801602E-2</c:v>
                </c:pt>
                <c:pt idx="6">
                  <c:v>8.5282868446032611E-2</c:v>
                </c:pt>
                <c:pt idx="7">
                  <c:v>0.16666666666666666</c:v>
                </c:pt>
                <c:pt idx="8">
                  <c:v>0.46197458823529414</c:v>
                </c:pt>
                <c:pt idx="9">
                  <c:v>0.2781834957983193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C1A-49CF-9ACC-2486EA67B53B}"/>
            </c:ext>
          </c:extLst>
        </c:ser>
        <c:ser>
          <c:idx val="3"/>
          <c:order val="3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BOE!$A$10:$A$19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BOE!$D$10:$D$19</c:f>
              <c:numCache>
                <c:formatCode>_("$"* #,##0.00_);_("$"* \(#,##0.00\);_("$"* "-"??_);_(@_)</c:formatCode>
                <c:ptCount val="10"/>
                <c:pt idx="0">
                  <c:v>735127</c:v>
                </c:pt>
                <c:pt idx="1">
                  <c:v>749830</c:v>
                </c:pt>
                <c:pt idx="2">
                  <c:v>1298953</c:v>
                </c:pt>
                <c:pt idx="3">
                  <c:v>1434667</c:v>
                </c:pt>
                <c:pt idx="4">
                  <c:v>2939136</c:v>
                </c:pt>
                <c:pt idx="5">
                  <c:v>3078282</c:v>
                </c:pt>
                <c:pt idx="6">
                  <c:v>4007643</c:v>
                </c:pt>
                <c:pt idx="7">
                  <c:v>8500000</c:v>
                </c:pt>
                <c:pt idx="8">
                  <c:v>23560704</c:v>
                </c:pt>
                <c:pt idx="9">
                  <c:v>16551918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C1A-49CF-9ACC-2486EA67B5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0167392"/>
        <c:axId val="740164256"/>
      </c:lineChart>
      <c:catAx>
        <c:axId val="74016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740164256"/>
        <c:crosses val="autoZero"/>
        <c:auto val="1"/>
        <c:lblAlgn val="ctr"/>
        <c:lblOffset val="100"/>
        <c:noMultiLvlLbl val="0"/>
      </c:catAx>
      <c:valAx>
        <c:axId val="740164256"/>
        <c:scaling>
          <c:orientation val="minMax"/>
          <c:min val="35000000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740167392"/>
        <c:crosses val="autoZero"/>
        <c:crossBetween val="between"/>
        <c:dispUnits>
          <c:builtInUnit val="millions"/>
        </c:dispUnits>
      </c:valAx>
      <c:spPr>
        <a:solidFill>
          <a:schemeClr val="tx1"/>
        </a:solidFill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tx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Average Tax Comparison - 2025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Includes</a:t>
            </a:r>
            <a:r>
              <a:rPr lang="en-US" baseline="0" dirty="0">
                <a:latin typeface="Calibri" panose="020F0502020204030204" pitchFamily="34" charset="0"/>
                <a:cs typeface="Calibri" panose="020F0502020204030204" pitchFamily="34" charset="0"/>
              </a:rPr>
              <a:t> Local, County, School, Library &amp; Fire District Taxes</a:t>
            </a:r>
          </a:p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TAXCOMP!$Z$85</c:f>
              <c:strCache>
                <c:ptCount val="1"/>
                <c:pt idx="0">
                  <c:v>Average Tax (2025)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1A18-4D4F-A99B-3C3181DA831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A18-4D4F-A99B-3C3181DA8313}"/>
              </c:ext>
            </c:extLst>
          </c:dPt>
          <c:cat>
            <c:strRef>
              <c:f>TAXCOMP!$Z$87:$Z$89</c:f>
              <c:strCache>
                <c:ptCount val="3"/>
                <c:pt idx="0">
                  <c:v>Neptune Township</c:v>
                </c:pt>
                <c:pt idx="1">
                  <c:v>Monmouth County</c:v>
                </c:pt>
                <c:pt idx="2">
                  <c:v>State of New Jersey</c:v>
                </c:pt>
              </c:strCache>
            </c:strRef>
          </c:cat>
          <c:val>
            <c:numRef>
              <c:f>TAXCOMP!$AA$87:$AA$89</c:f>
              <c:numCache>
                <c:formatCode>_("$"* #,##0.00_);_("$"* \(#,##0.00\);_("$"* "-"??_);_(@_)</c:formatCode>
                <c:ptCount val="3"/>
                <c:pt idx="0">
                  <c:v>10822</c:v>
                </c:pt>
                <c:pt idx="1">
                  <c:v>11664</c:v>
                </c:pt>
                <c:pt idx="2">
                  <c:v>10340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18-4D4F-A99B-3C3181DA83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2363560"/>
        <c:axId val="472358464"/>
      </c:barChart>
      <c:catAx>
        <c:axId val="472363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72358464"/>
        <c:crosses val="autoZero"/>
        <c:auto val="1"/>
        <c:lblAlgn val="ctr"/>
        <c:lblOffset val="100"/>
        <c:noMultiLvlLbl val="0"/>
      </c:catAx>
      <c:valAx>
        <c:axId val="472358464"/>
        <c:scaling>
          <c:orientation val="minMax"/>
          <c:max val="12000"/>
          <c:min val="8000"/>
        </c:scaling>
        <c:delete val="0"/>
        <c:axPos val="l"/>
        <c:majorGridlines/>
        <c:numFmt formatCode="_(&quot;$&quot;* #,##0.00_);_(&quot;$&quot;* \(#,##0.00\);_(&quot;$&quot;* &quot;-&quot;??_);_(@_)" sourceLinked="1"/>
        <c:majorTickMark val="out"/>
        <c:minorTickMark val="none"/>
        <c:tickLblPos val="nextTo"/>
        <c:crossAx val="472363560"/>
        <c:crosses val="autoZero"/>
        <c:crossBetween val="between"/>
      </c:valAx>
    </c:plotArea>
    <c:plotVisOnly val="1"/>
    <c:dispBlanksAs val="gap"/>
    <c:showDLblsOverMax val="0"/>
  </c:chart>
  <c:spPr>
    <a:solidFill>
      <a:sysClr val="window" lastClr="FFFFFF"/>
    </a:solidFill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1"/>
          <c:order val="0"/>
          <c:tx>
            <c:strRef>
              <c:f>Charts!$A$149:$A$153</c:f>
              <c:strCache>
                <c:ptCount val="5"/>
                <c:pt idx="0">
                  <c:v>Municipal</c:v>
                </c:pt>
                <c:pt idx="1">
                  <c:v>School District</c:v>
                </c:pt>
                <c:pt idx="2">
                  <c:v>County</c:v>
                </c:pt>
                <c:pt idx="3">
                  <c:v>Fire Districts</c:v>
                </c:pt>
                <c:pt idx="4">
                  <c:v>Library</c:v>
                </c:pt>
              </c:strCache>
            </c:strRef>
          </c:tx>
          <c:explosion val="7"/>
          <c:dPt>
            <c:idx val="0"/>
            <c:bubble3D val="0"/>
            <c:explosion val="3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4A1-44B6-88E9-D5BAEA6BF0B9}"/>
              </c:ext>
            </c:extLst>
          </c:dPt>
          <c:dPt>
            <c:idx val="1"/>
            <c:bubble3D val="0"/>
            <c:explosion val="3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4A1-44B6-88E9-D5BAEA6BF0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54A1-44B6-88E9-D5BAEA6BF0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54A1-44B6-88E9-D5BAEA6BF0B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54A1-44B6-88E9-D5BAEA6BF0B9}"/>
              </c:ext>
            </c:extLst>
          </c:dPt>
          <c:dLbls>
            <c:dLbl>
              <c:idx val="0"/>
              <c:layout>
                <c:manualLayout>
                  <c:x val="-0.13247274646224783"/>
                  <c:y val="0.1615281573102413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A1-44B6-88E9-D5BAEA6BF0B9}"/>
                </c:ext>
              </c:extLst>
            </c:dLbl>
            <c:dLbl>
              <c:idx val="2"/>
              <c:layout>
                <c:manualLayout>
                  <c:x val="0.11972989487425183"/>
                  <c:y val="0.1221043713660244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A1-44B6-88E9-D5BAEA6BF0B9}"/>
                </c:ext>
              </c:extLst>
            </c:dLbl>
            <c:dLbl>
              <c:idx val="3"/>
              <c:layout>
                <c:manualLayout>
                  <c:x val="2.631907122720771E-2"/>
                  <c:y val="7.3436017745255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A1-44B6-88E9-D5BAEA6BF0B9}"/>
                </c:ext>
              </c:extLst>
            </c:dLbl>
            <c:dLbl>
              <c:idx val="4"/>
              <c:layout>
                <c:manualLayout>
                  <c:x val="3.5784693579969107E-2"/>
                  <c:y val="2.450923825306543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A1-44B6-88E9-D5BAEA6BF0B9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Charts!$A$139:$A$143</c:f>
              <c:strCache>
                <c:ptCount val="5"/>
                <c:pt idx="0">
                  <c:v>Municipal</c:v>
                </c:pt>
                <c:pt idx="1">
                  <c:v>School District</c:v>
                </c:pt>
                <c:pt idx="2">
                  <c:v>County</c:v>
                </c:pt>
                <c:pt idx="3">
                  <c:v>Fire Districts</c:v>
                </c:pt>
                <c:pt idx="4">
                  <c:v>Library</c:v>
                </c:pt>
              </c:strCache>
            </c:strRef>
          </c:cat>
          <c:val>
            <c:numRef>
              <c:f>Charts!$C$149:$C$153</c:f>
              <c:numCache>
                <c:formatCode>0.0%</c:formatCode>
                <c:ptCount val="5"/>
                <c:pt idx="0">
                  <c:v>0.26342443652052749</c:v>
                </c:pt>
                <c:pt idx="1">
                  <c:v>0.57076734032636356</c:v>
                </c:pt>
                <c:pt idx="2">
                  <c:v>0.11581011004883877</c:v>
                </c:pt>
                <c:pt idx="3">
                  <c:v>3.1769945128807701E-2</c:v>
                </c:pt>
                <c:pt idx="4">
                  <c:v>1.8228167975462447E-2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4A1-44B6-88E9-D5BAEA6BF0B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3.svg"/><Relationship Id="rId5" Type="http://schemas.openxmlformats.org/officeDocument/2006/relationships/image" Target="../media/image12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3.svg"/><Relationship Id="rId5" Type="http://schemas.openxmlformats.org/officeDocument/2006/relationships/image" Target="../media/image12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B5638A-541F-4BB9-8872-F19FDB88513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4C4D7A-32B2-4E2B-8C31-856C91C39F9C}">
      <dgm:prSet/>
      <dgm:spPr/>
      <dgm:t>
        <a:bodyPr/>
        <a:lstStyle/>
        <a:p>
          <a:r>
            <a:rPr lang="en-US" b="1" dirty="0"/>
            <a:t>Fiscal Responsibility (significant inflation impacts 2022-2026)</a:t>
          </a:r>
          <a:endParaRPr lang="en-US" dirty="0"/>
        </a:p>
      </dgm:t>
    </dgm:pt>
    <dgm:pt modelId="{15EA49CF-DD13-4199-A624-C7BDFFB457DA}" type="parTrans" cxnId="{51C65A60-F4F3-422A-A2DC-2342FE1634A2}">
      <dgm:prSet/>
      <dgm:spPr/>
      <dgm:t>
        <a:bodyPr/>
        <a:lstStyle/>
        <a:p>
          <a:endParaRPr lang="en-US"/>
        </a:p>
      </dgm:t>
    </dgm:pt>
    <dgm:pt modelId="{D67230F5-E6A8-43FB-A679-EE3F3798B70E}" type="sibTrans" cxnId="{51C65A60-F4F3-422A-A2DC-2342FE1634A2}">
      <dgm:prSet/>
      <dgm:spPr/>
      <dgm:t>
        <a:bodyPr/>
        <a:lstStyle/>
        <a:p>
          <a:endParaRPr lang="en-US"/>
        </a:p>
      </dgm:t>
    </dgm:pt>
    <dgm:pt modelId="{F28D7697-0F47-45C7-A95A-27CE8040497F}">
      <dgm:prSet/>
      <dgm:spPr/>
      <dgm:t>
        <a:bodyPr/>
        <a:lstStyle/>
        <a:p>
          <a:r>
            <a:rPr lang="en-US" b="1"/>
            <a:t>Maintain and Improve Quality of Life in every neighborhood</a:t>
          </a:r>
          <a:endParaRPr lang="en-US"/>
        </a:p>
      </dgm:t>
    </dgm:pt>
    <dgm:pt modelId="{88BE8086-8348-4651-8C2C-AC2F36BB725B}" type="parTrans" cxnId="{FF4A5AE8-36C3-43AB-97A8-BF418BA9F1E0}">
      <dgm:prSet/>
      <dgm:spPr/>
      <dgm:t>
        <a:bodyPr/>
        <a:lstStyle/>
        <a:p>
          <a:endParaRPr lang="en-US"/>
        </a:p>
      </dgm:t>
    </dgm:pt>
    <dgm:pt modelId="{16FDFB9C-8EAC-4590-9A30-FF3C26CB364F}" type="sibTrans" cxnId="{FF4A5AE8-36C3-43AB-97A8-BF418BA9F1E0}">
      <dgm:prSet/>
      <dgm:spPr/>
      <dgm:t>
        <a:bodyPr/>
        <a:lstStyle/>
        <a:p>
          <a:endParaRPr lang="en-US"/>
        </a:p>
      </dgm:t>
    </dgm:pt>
    <dgm:pt modelId="{8D7C8552-5D08-4240-98B1-341A3C7DF8C1}">
      <dgm:prSet/>
      <dgm:spPr/>
      <dgm:t>
        <a:bodyPr/>
        <a:lstStyle/>
        <a:p>
          <a:r>
            <a:rPr lang="en-US" b="1"/>
            <a:t>Provision of services (No reduction in services to the community)</a:t>
          </a:r>
          <a:endParaRPr lang="en-US"/>
        </a:p>
      </dgm:t>
    </dgm:pt>
    <dgm:pt modelId="{99757DD6-7375-4B55-913C-914953DA730A}" type="parTrans" cxnId="{06B1DB09-0EB1-41EF-B0A7-E4D9BC0F2CEC}">
      <dgm:prSet/>
      <dgm:spPr/>
      <dgm:t>
        <a:bodyPr/>
        <a:lstStyle/>
        <a:p>
          <a:endParaRPr lang="en-US"/>
        </a:p>
      </dgm:t>
    </dgm:pt>
    <dgm:pt modelId="{999DB815-4B73-4593-9BFB-AB7DEE580DCC}" type="sibTrans" cxnId="{06B1DB09-0EB1-41EF-B0A7-E4D9BC0F2CEC}">
      <dgm:prSet/>
      <dgm:spPr/>
      <dgm:t>
        <a:bodyPr/>
        <a:lstStyle/>
        <a:p>
          <a:endParaRPr lang="en-US"/>
        </a:p>
      </dgm:t>
    </dgm:pt>
    <dgm:pt modelId="{E4F7F743-3F38-42BF-9F7C-25C882166083}">
      <dgm:prSet/>
      <dgm:spPr/>
      <dgm:t>
        <a:bodyPr/>
        <a:lstStyle/>
        <a:p>
          <a:r>
            <a:rPr lang="en-US" b="1"/>
            <a:t>Public Safety, Health &amp; Welfare as priorities</a:t>
          </a:r>
          <a:endParaRPr lang="en-US"/>
        </a:p>
      </dgm:t>
    </dgm:pt>
    <dgm:pt modelId="{D57F720E-43A1-47A5-8064-ABF2366141D8}" type="parTrans" cxnId="{852F8807-7D71-49C6-A4FC-D611FA89318B}">
      <dgm:prSet/>
      <dgm:spPr/>
      <dgm:t>
        <a:bodyPr/>
        <a:lstStyle/>
        <a:p>
          <a:endParaRPr lang="en-US"/>
        </a:p>
      </dgm:t>
    </dgm:pt>
    <dgm:pt modelId="{D6EA4A3B-AD91-4FA9-B3D0-FB425C6D2CE1}" type="sibTrans" cxnId="{852F8807-7D71-49C6-A4FC-D611FA89318B}">
      <dgm:prSet/>
      <dgm:spPr/>
      <dgm:t>
        <a:bodyPr/>
        <a:lstStyle/>
        <a:p>
          <a:endParaRPr lang="en-US"/>
        </a:p>
      </dgm:t>
    </dgm:pt>
    <dgm:pt modelId="{AF790F41-5B7F-4265-BC93-88DAE106572C}">
      <dgm:prSet/>
      <dgm:spPr/>
      <dgm:t>
        <a:bodyPr/>
        <a:lstStyle/>
        <a:p>
          <a:r>
            <a:rPr lang="en-US" b="1"/>
            <a:t>Maintaining a stable tax base and tax rate</a:t>
          </a:r>
          <a:endParaRPr lang="en-US"/>
        </a:p>
      </dgm:t>
    </dgm:pt>
    <dgm:pt modelId="{379949D7-F43C-4962-804F-547E8C4057BF}" type="parTrans" cxnId="{BF8B118B-E68B-459E-ACAF-50849604ECA4}">
      <dgm:prSet/>
      <dgm:spPr/>
      <dgm:t>
        <a:bodyPr/>
        <a:lstStyle/>
        <a:p>
          <a:endParaRPr lang="en-US"/>
        </a:p>
      </dgm:t>
    </dgm:pt>
    <dgm:pt modelId="{47605D6B-4087-456B-B14F-0311F0E04C45}" type="sibTrans" cxnId="{BF8B118B-E68B-459E-ACAF-50849604ECA4}">
      <dgm:prSet/>
      <dgm:spPr/>
      <dgm:t>
        <a:bodyPr/>
        <a:lstStyle/>
        <a:p>
          <a:endParaRPr lang="en-US"/>
        </a:p>
      </dgm:t>
    </dgm:pt>
    <dgm:pt modelId="{1A770E7F-F9B9-4AAF-9436-2C60616FD08E}">
      <dgm:prSet/>
      <dgm:spPr/>
      <dgm:t>
        <a:bodyPr/>
        <a:lstStyle/>
        <a:p>
          <a:r>
            <a:rPr lang="en-US" b="1"/>
            <a:t>Providing services to 6000+ senior citizen residents</a:t>
          </a:r>
          <a:endParaRPr lang="en-US"/>
        </a:p>
      </dgm:t>
    </dgm:pt>
    <dgm:pt modelId="{C1852762-982A-4763-AD21-AC515B3FBF60}" type="parTrans" cxnId="{928BF76D-D8F1-4CEF-85BC-77FCFB447FAF}">
      <dgm:prSet/>
      <dgm:spPr/>
      <dgm:t>
        <a:bodyPr/>
        <a:lstStyle/>
        <a:p>
          <a:endParaRPr lang="en-US"/>
        </a:p>
      </dgm:t>
    </dgm:pt>
    <dgm:pt modelId="{F0931454-8253-4555-9B29-905EB690B8B8}" type="sibTrans" cxnId="{928BF76D-D8F1-4CEF-85BC-77FCFB447FAF}">
      <dgm:prSet/>
      <dgm:spPr/>
      <dgm:t>
        <a:bodyPr/>
        <a:lstStyle/>
        <a:p>
          <a:endParaRPr lang="en-US"/>
        </a:p>
      </dgm:t>
    </dgm:pt>
    <dgm:pt modelId="{472168CA-30D9-4666-82F8-1BB1846BAEBA}">
      <dgm:prSet/>
      <dgm:spPr/>
      <dgm:t>
        <a:bodyPr/>
        <a:lstStyle/>
        <a:p>
          <a:r>
            <a:rPr lang="en-US" b="1"/>
            <a:t>Remain prepared for disaster response and recovery</a:t>
          </a:r>
          <a:endParaRPr lang="en-US"/>
        </a:p>
      </dgm:t>
    </dgm:pt>
    <dgm:pt modelId="{706C6F41-E45C-4863-917E-8F6E50E49A58}" type="parTrans" cxnId="{CEE205F2-4C10-41EB-850D-0D23364F8BA7}">
      <dgm:prSet/>
      <dgm:spPr/>
      <dgm:t>
        <a:bodyPr/>
        <a:lstStyle/>
        <a:p>
          <a:endParaRPr lang="en-US"/>
        </a:p>
      </dgm:t>
    </dgm:pt>
    <dgm:pt modelId="{C2453650-2B0D-4647-8EEA-DF88C7A65040}" type="sibTrans" cxnId="{CEE205F2-4C10-41EB-850D-0D23364F8BA7}">
      <dgm:prSet/>
      <dgm:spPr/>
      <dgm:t>
        <a:bodyPr/>
        <a:lstStyle/>
        <a:p>
          <a:endParaRPr lang="en-US"/>
        </a:p>
      </dgm:t>
    </dgm:pt>
    <dgm:pt modelId="{D81901BA-8121-40E4-B1CA-B98097CEA74A}">
      <dgm:prSet/>
      <dgm:spPr/>
      <dgm:t>
        <a:bodyPr/>
        <a:lstStyle/>
        <a:p>
          <a:r>
            <a:rPr lang="en-US" b="1" dirty="0"/>
            <a:t>Debt for growth of community and distribution of costs to those who receive the benefit</a:t>
          </a:r>
          <a:endParaRPr lang="en-US" dirty="0"/>
        </a:p>
      </dgm:t>
    </dgm:pt>
    <dgm:pt modelId="{0D5E214F-4208-4656-861D-93E8EC0229A0}" type="parTrans" cxnId="{6A9CBBC9-6B08-42F0-B455-EB9AD2B42DC6}">
      <dgm:prSet/>
      <dgm:spPr/>
      <dgm:t>
        <a:bodyPr/>
        <a:lstStyle/>
        <a:p>
          <a:endParaRPr lang="en-US"/>
        </a:p>
      </dgm:t>
    </dgm:pt>
    <dgm:pt modelId="{B8065CA3-4A25-49B6-B2F6-A1E65520EC8F}" type="sibTrans" cxnId="{6A9CBBC9-6B08-42F0-B455-EB9AD2B42DC6}">
      <dgm:prSet/>
      <dgm:spPr/>
      <dgm:t>
        <a:bodyPr/>
        <a:lstStyle/>
        <a:p>
          <a:endParaRPr lang="en-US"/>
        </a:p>
      </dgm:t>
    </dgm:pt>
    <dgm:pt modelId="{10E14B9C-D491-4EF4-9206-4B722700E8F7}">
      <dgm:prSet/>
      <dgm:spPr/>
      <dgm:t>
        <a:bodyPr/>
        <a:lstStyle/>
        <a:p>
          <a:r>
            <a:rPr lang="en-US" b="1"/>
            <a:t>Sustainable budgeting</a:t>
          </a:r>
          <a:endParaRPr lang="en-US"/>
        </a:p>
      </dgm:t>
    </dgm:pt>
    <dgm:pt modelId="{67572D39-1867-4774-985A-175AEA12740C}" type="parTrans" cxnId="{16686E3B-011D-4B85-AA79-FB58F82DAFAE}">
      <dgm:prSet/>
      <dgm:spPr/>
      <dgm:t>
        <a:bodyPr/>
        <a:lstStyle/>
        <a:p>
          <a:endParaRPr lang="en-US"/>
        </a:p>
      </dgm:t>
    </dgm:pt>
    <dgm:pt modelId="{40A7CEF7-B68D-438B-B3CA-C4F4989BD351}" type="sibTrans" cxnId="{16686E3B-011D-4B85-AA79-FB58F82DAFAE}">
      <dgm:prSet/>
      <dgm:spPr/>
      <dgm:t>
        <a:bodyPr/>
        <a:lstStyle/>
        <a:p>
          <a:endParaRPr lang="en-US"/>
        </a:p>
      </dgm:t>
    </dgm:pt>
    <dgm:pt modelId="{387ECDAE-FBAF-4AED-8021-964B11072621}">
      <dgm:prSet/>
      <dgm:spPr/>
      <dgm:t>
        <a:bodyPr/>
        <a:lstStyle/>
        <a:p>
          <a:r>
            <a:rPr lang="en-US" b="1"/>
            <a:t>Maintenance of strong financial ratings from Moody’s and Standard &amp; Poor’s </a:t>
          </a:r>
          <a:endParaRPr lang="en-US"/>
        </a:p>
      </dgm:t>
    </dgm:pt>
    <dgm:pt modelId="{1649DBCD-DBDF-46CD-A983-ED5598FDDFA2}" type="parTrans" cxnId="{AC5887C5-4DA7-4B3C-95A9-9AF89DF0EAC4}">
      <dgm:prSet/>
      <dgm:spPr/>
      <dgm:t>
        <a:bodyPr/>
        <a:lstStyle/>
        <a:p>
          <a:endParaRPr lang="en-US"/>
        </a:p>
      </dgm:t>
    </dgm:pt>
    <dgm:pt modelId="{E91FB105-4597-4106-9829-3229B919E74C}" type="sibTrans" cxnId="{AC5887C5-4DA7-4B3C-95A9-9AF89DF0EAC4}">
      <dgm:prSet/>
      <dgm:spPr/>
      <dgm:t>
        <a:bodyPr/>
        <a:lstStyle/>
        <a:p>
          <a:endParaRPr lang="en-US"/>
        </a:p>
      </dgm:t>
    </dgm:pt>
    <dgm:pt modelId="{3A54E95B-1640-4A66-BD3F-730EB6EC97DE}" type="pres">
      <dgm:prSet presAssocID="{87B5638A-541F-4BB9-8872-F19FDB88513E}" presName="vert0" presStyleCnt="0">
        <dgm:presLayoutVars>
          <dgm:dir/>
          <dgm:animOne val="branch"/>
          <dgm:animLvl val="lvl"/>
        </dgm:presLayoutVars>
      </dgm:prSet>
      <dgm:spPr/>
    </dgm:pt>
    <dgm:pt modelId="{D1C5AA52-760B-4965-BB99-04D357C50512}" type="pres">
      <dgm:prSet presAssocID="{CE4C4D7A-32B2-4E2B-8C31-856C91C39F9C}" presName="thickLine" presStyleLbl="alignNode1" presStyleIdx="0" presStyleCnt="10"/>
      <dgm:spPr/>
    </dgm:pt>
    <dgm:pt modelId="{FFAB7325-2483-4716-B6C3-F472BF7DC844}" type="pres">
      <dgm:prSet presAssocID="{CE4C4D7A-32B2-4E2B-8C31-856C91C39F9C}" presName="horz1" presStyleCnt="0"/>
      <dgm:spPr/>
    </dgm:pt>
    <dgm:pt modelId="{6A6D331E-5319-4BF8-98EA-55CC31EB8719}" type="pres">
      <dgm:prSet presAssocID="{CE4C4D7A-32B2-4E2B-8C31-856C91C39F9C}" presName="tx1" presStyleLbl="revTx" presStyleIdx="0" presStyleCnt="10"/>
      <dgm:spPr/>
    </dgm:pt>
    <dgm:pt modelId="{4A324757-4504-44B4-907F-11D175537443}" type="pres">
      <dgm:prSet presAssocID="{CE4C4D7A-32B2-4E2B-8C31-856C91C39F9C}" presName="vert1" presStyleCnt="0"/>
      <dgm:spPr/>
    </dgm:pt>
    <dgm:pt modelId="{4ED47AD8-78C5-404D-B75E-E30A0D5D1099}" type="pres">
      <dgm:prSet presAssocID="{F28D7697-0F47-45C7-A95A-27CE8040497F}" presName="thickLine" presStyleLbl="alignNode1" presStyleIdx="1" presStyleCnt="10"/>
      <dgm:spPr/>
    </dgm:pt>
    <dgm:pt modelId="{43E46DFF-5E0A-4E93-B534-6155DAAF8B21}" type="pres">
      <dgm:prSet presAssocID="{F28D7697-0F47-45C7-A95A-27CE8040497F}" presName="horz1" presStyleCnt="0"/>
      <dgm:spPr/>
    </dgm:pt>
    <dgm:pt modelId="{ADD430C6-3BEE-4EEB-9333-9D889EF44EED}" type="pres">
      <dgm:prSet presAssocID="{F28D7697-0F47-45C7-A95A-27CE8040497F}" presName="tx1" presStyleLbl="revTx" presStyleIdx="1" presStyleCnt="10"/>
      <dgm:spPr/>
    </dgm:pt>
    <dgm:pt modelId="{7B653000-2D0C-495E-97AD-5E027B765862}" type="pres">
      <dgm:prSet presAssocID="{F28D7697-0F47-45C7-A95A-27CE8040497F}" presName="vert1" presStyleCnt="0"/>
      <dgm:spPr/>
    </dgm:pt>
    <dgm:pt modelId="{D16DFE80-D58A-4E31-9A2C-507E00334FA0}" type="pres">
      <dgm:prSet presAssocID="{8D7C8552-5D08-4240-98B1-341A3C7DF8C1}" presName="thickLine" presStyleLbl="alignNode1" presStyleIdx="2" presStyleCnt="10"/>
      <dgm:spPr/>
    </dgm:pt>
    <dgm:pt modelId="{86B3407B-AC35-4163-A7A5-2F4ADA792624}" type="pres">
      <dgm:prSet presAssocID="{8D7C8552-5D08-4240-98B1-341A3C7DF8C1}" presName="horz1" presStyleCnt="0"/>
      <dgm:spPr/>
    </dgm:pt>
    <dgm:pt modelId="{69636D62-C500-4743-85A1-C9823C4AC0E6}" type="pres">
      <dgm:prSet presAssocID="{8D7C8552-5D08-4240-98B1-341A3C7DF8C1}" presName="tx1" presStyleLbl="revTx" presStyleIdx="2" presStyleCnt="10"/>
      <dgm:spPr/>
    </dgm:pt>
    <dgm:pt modelId="{3CE4EF3D-4A53-4C29-9147-2CC9E0195D24}" type="pres">
      <dgm:prSet presAssocID="{8D7C8552-5D08-4240-98B1-341A3C7DF8C1}" presName="vert1" presStyleCnt="0"/>
      <dgm:spPr/>
    </dgm:pt>
    <dgm:pt modelId="{CCF39EBB-8829-4FE8-A920-3F88058B055E}" type="pres">
      <dgm:prSet presAssocID="{E4F7F743-3F38-42BF-9F7C-25C882166083}" presName="thickLine" presStyleLbl="alignNode1" presStyleIdx="3" presStyleCnt="10"/>
      <dgm:spPr/>
    </dgm:pt>
    <dgm:pt modelId="{0AD2314B-9FA4-4942-ACA7-574C1EEA9506}" type="pres">
      <dgm:prSet presAssocID="{E4F7F743-3F38-42BF-9F7C-25C882166083}" presName="horz1" presStyleCnt="0"/>
      <dgm:spPr/>
    </dgm:pt>
    <dgm:pt modelId="{3E16CF6A-0E91-4909-8C86-8B35A73CD97E}" type="pres">
      <dgm:prSet presAssocID="{E4F7F743-3F38-42BF-9F7C-25C882166083}" presName="tx1" presStyleLbl="revTx" presStyleIdx="3" presStyleCnt="10"/>
      <dgm:spPr/>
    </dgm:pt>
    <dgm:pt modelId="{42DAA467-9AE9-4043-ACEE-BFEA923258AB}" type="pres">
      <dgm:prSet presAssocID="{E4F7F743-3F38-42BF-9F7C-25C882166083}" presName="vert1" presStyleCnt="0"/>
      <dgm:spPr/>
    </dgm:pt>
    <dgm:pt modelId="{2E440B32-6A31-4593-A575-BE0A717558DD}" type="pres">
      <dgm:prSet presAssocID="{AF790F41-5B7F-4265-BC93-88DAE106572C}" presName="thickLine" presStyleLbl="alignNode1" presStyleIdx="4" presStyleCnt="10"/>
      <dgm:spPr/>
    </dgm:pt>
    <dgm:pt modelId="{1B4E189D-499C-48C5-ABFB-F2DAB2E0BB6B}" type="pres">
      <dgm:prSet presAssocID="{AF790F41-5B7F-4265-BC93-88DAE106572C}" presName="horz1" presStyleCnt="0"/>
      <dgm:spPr/>
    </dgm:pt>
    <dgm:pt modelId="{0C9BB53B-4B66-4CF2-AFDE-47A614E0361B}" type="pres">
      <dgm:prSet presAssocID="{AF790F41-5B7F-4265-BC93-88DAE106572C}" presName="tx1" presStyleLbl="revTx" presStyleIdx="4" presStyleCnt="10"/>
      <dgm:spPr/>
    </dgm:pt>
    <dgm:pt modelId="{866ED084-BE53-4AF5-850D-3B05A9FC9DEE}" type="pres">
      <dgm:prSet presAssocID="{AF790F41-5B7F-4265-BC93-88DAE106572C}" presName="vert1" presStyleCnt="0"/>
      <dgm:spPr/>
    </dgm:pt>
    <dgm:pt modelId="{D4618D89-1F24-44B9-9A60-69ED2E93C734}" type="pres">
      <dgm:prSet presAssocID="{1A770E7F-F9B9-4AAF-9436-2C60616FD08E}" presName="thickLine" presStyleLbl="alignNode1" presStyleIdx="5" presStyleCnt="10"/>
      <dgm:spPr/>
    </dgm:pt>
    <dgm:pt modelId="{06781A6A-E8A9-429D-863A-14F912B57F96}" type="pres">
      <dgm:prSet presAssocID="{1A770E7F-F9B9-4AAF-9436-2C60616FD08E}" presName="horz1" presStyleCnt="0"/>
      <dgm:spPr/>
    </dgm:pt>
    <dgm:pt modelId="{82FA8F34-0BD2-46AD-8CE1-210E72D5FEC0}" type="pres">
      <dgm:prSet presAssocID="{1A770E7F-F9B9-4AAF-9436-2C60616FD08E}" presName="tx1" presStyleLbl="revTx" presStyleIdx="5" presStyleCnt="10"/>
      <dgm:spPr/>
    </dgm:pt>
    <dgm:pt modelId="{9290E872-290B-4034-8EA4-4E21FCA71FAB}" type="pres">
      <dgm:prSet presAssocID="{1A770E7F-F9B9-4AAF-9436-2C60616FD08E}" presName="vert1" presStyleCnt="0"/>
      <dgm:spPr/>
    </dgm:pt>
    <dgm:pt modelId="{1DC335A2-DD9B-4EA3-8710-BD121CAB72B2}" type="pres">
      <dgm:prSet presAssocID="{472168CA-30D9-4666-82F8-1BB1846BAEBA}" presName="thickLine" presStyleLbl="alignNode1" presStyleIdx="6" presStyleCnt="10"/>
      <dgm:spPr/>
    </dgm:pt>
    <dgm:pt modelId="{5F81706B-8283-45D6-BCDB-EC5CD7846EE9}" type="pres">
      <dgm:prSet presAssocID="{472168CA-30D9-4666-82F8-1BB1846BAEBA}" presName="horz1" presStyleCnt="0"/>
      <dgm:spPr/>
    </dgm:pt>
    <dgm:pt modelId="{13B554E7-FCC2-4115-8B9D-207BB87CD7C1}" type="pres">
      <dgm:prSet presAssocID="{472168CA-30D9-4666-82F8-1BB1846BAEBA}" presName="tx1" presStyleLbl="revTx" presStyleIdx="6" presStyleCnt="10"/>
      <dgm:spPr/>
    </dgm:pt>
    <dgm:pt modelId="{12B264F1-99BA-4D0A-AE2E-951BAF74C19B}" type="pres">
      <dgm:prSet presAssocID="{472168CA-30D9-4666-82F8-1BB1846BAEBA}" presName="vert1" presStyleCnt="0"/>
      <dgm:spPr/>
    </dgm:pt>
    <dgm:pt modelId="{F0A36740-6D81-4E54-A0AB-0BEA97487FFC}" type="pres">
      <dgm:prSet presAssocID="{D81901BA-8121-40E4-B1CA-B98097CEA74A}" presName="thickLine" presStyleLbl="alignNode1" presStyleIdx="7" presStyleCnt="10"/>
      <dgm:spPr/>
    </dgm:pt>
    <dgm:pt modelId="{B4877189-14D8-495E-B49B-411CDF70EE7A}" type="pres">
      <dgm:prSet presAssocID="{D81901BA-8121-40E4-B1CA-B98097CEA74A}" presName="horz1" presStyleCnt="0"/>
      <dgm:spPr/>
    </dgm:pt>
    <dgm:pt modelId="{A01240DD-BC13-4CCF-89D4-0A9D7EB02B2D}" type="pres">
      <dgm:prSet presAssocID="{D81901BA-8121-40E4-B1CA-B98097CEA74A}" presName="tx1" presStyleLbl="revTx" presStyleIdx="7" presStyleCnt="10"/>
      <dgm:spPr/>
    </dgm:pt>
    <dgm:pt modelId="{184FD379-E060-45F2-A175-4D98F021473B}" type="pres">
      <dgm:prSet presAssocID="{D81901BA-8121-40E4-B1CA-B98097CEA74A}" presName="vert1" presStyleCnt="0"/>
      <dgm:spPr/>
    </dgm:pt>
    <dgm:pt modelId="{9A865FE3-7742-44C3-980E-C963667633B5}" type="pres">
      <dgm:prSet presAssocID="{10E14B9C-D491-4EF4-9206-4B722700E8F7}" presName="thickLine" presStyleLbl="alignNode1" presStyleIdx="8" presStyleCnt="10"/>
      <dgm:spPr/>
    </dgm:pt>
    <dgm:pt modelId="{467E9D2B-0438-4A54-BC78-E1B18FA6771A}" type="pres">
      <dgm:prSet presAssocID="{10E14B9C-D491-4EF4-9206-4B722700E8F7}" presName="horz1" presStyleCnt="0"/>
      <dgm:spPr/>
    </dgm:pt>
    <dgm:pt modelId="{1D45545D-1B8D-450E-86A5-696358012A08}" type="pres">
      <dgm:prSet presAssocID="{10E14B9C-D491-4EF4-9206-4B722700E8F7}" presName="tx1" presStyleLbl="revTx" presStyleIdx="8" presStyleCnt="10"/>
      <dgm:spPr/>
    </dgm:pt>
    <dgm:pt modelId="{6C913429-4EB1-4520-9595-1D5A5AD1CB99}" type="pres">
      <dgm:prSet presAssocID="{10E14B9C-D491-4EF4-9206-4B722700E8F7}" presName="vert1" presStyleCnt="0"/>
      <dgm:spPr/>
    </dgm:pt>
    <dgm:pt modelId="{CE731E15-4D80-4738-87CF-FEBB494B6690}" type="pres">
      <dgm:prSet presAssocID="{387ECDAE-FBAF-4AED-8021-964B11072621}" presName="thickLine" presStyleLbl="alignNode1" presStyleIdx="9" presStyleCnt="10"/>
      <dgm:spPr/>
    </dgm:pt>
    <dgm:pt modelId="{747E02C8-1ED4-4EB5-B865-62AF4512AA0A}" type="pres">
      <dgm:prSet presAssocID="{387ECDAE-FBAF-4AED-8021-964B11072621}" presName="horz1" presStyleCnt="0"/>
      <dgm:spPr/>
    </dgm:pt>
    <dgm:pt modelId="{A1C316ED-5328-4B37-BB43-ED3310A75651}" type="pres">
      <dgm:prSet presAssocID="{387ECDAE-FBAF-4AED-8021-964B11072621}" presName="tx1" presStyleLbl="revTx" presStyleIdx="9" presStyleCnt="10"/>
      <dgm:spPr/>
    </dgm:pt>
    <dgm:pt modelId="{23052922-BE59-45CD-A5D2-91E463072E48}" type="pres">
      <dgm:prSet presAssocID="{387ECDAE-FBAF-4AED-8021-964B11072621}" presName="vert1" presStyleCnt="0"/>
      <dgm:spPr/>
    </dgm:pt>
  </dgm:ptLst>
  <dgm:cxnLst>
    <dgm:cxn modelId="{852F8807-7D71-49C6-A4FC-D611FA89318B}" srcId="{87B5638A-541F-4BB9-8872-F19FDB88513E}" destId="{E4F7F743-3F38-42BF-9F7C-25C882166083}" srcOrd="3" destOrd="0" parTransId="{D57F720E-43A1-47A5-8064-ABF2366141D8}" sibTransId="{D6EA4A3B-AD91-4FA9-B3D0-FB425C6D2CE1}"/>
    <dgm:cxn modelId="{06B1DB09-0EB1-41EF-B0A7-E4D9BC0F2CEC}" srcId="{87B5638A-541F-4BB9-8872-F19FDB88513E}" destId="{8D7C8552-5D08-4240-98B1-341A3C7DF8C1}" srcOrd="2" destOrd="0" parTransId="{99757DD6-7375-4B55-913C-914953DA730A}" sibTransId="{999DB815-4B73-4593-9BFB-AB7DEE580DCC}"/>
    <dgm:cxn modelId="{EF95081C-76F2-4959-BECE-D473CEB1CE12}" type="presOf" srcId="{D81901BA-8121-40E4-B1CA-B98097CEA74A}" destId="{A01240DD-BC13-4CCF-89D4-0A9D7EB02B2D}" srcOrd="0" destOrd="0" presId="urn:microsoft.com/office/officeart/2008/layout/LinedList"/>
    <dgm:cxn modelId="{16686E3B-011D-4B85-AA79-FB58F82DAFAE}" srcId="{87B5638A-541F-4BB9-8872-F19FDB88513E}" destId="{10E14B9C-D491-4EF4-9206-4B722700E8F7}" srcOrd="8" destOrd="0" parTransId="{67572D39-1867-4774-985A-175AEA12740C}" sibTransId="{40A7CEF7-B68D-438B-B3CA-C4F4989BD351}"/>
    <dgm:cxn modelId="{57B72E3C-D9A2-4868-B46F-147054BAB7D9}" type="presOf" srcId="{E4F7F743-3F38-42BF-9F7C-25C882166083}" destId="{3E16CF6A-0E91-4909-8C86-8B35A73CD97E}" srcOrd="0" destOrd="0" presId="urn:microsoft.com/office/officeart/2008/layout/LinedList"/>
    <dgm:cxn modelId="{F8CF425B-D024-48BB-A972-C1D501CC7EF0}" type="presOf" srcId="{8D7C8552-5D08-4240-98B1-341A3C7DF8C1}" destId="{69636D62-C500-4743-85A1-C9823C4AC0E6}" srcOrd="0" destOrd="0" presId="urn:microsoft.com/office/officeart/2008/layout/LinedList"/>
    <dgm:cxn modelId="{7592CC5C-9385-4871-A052-F914EF59263D}" type="presOf" srcId="{87B5638A-541F-4BB9-8872-F19FDB88513E}" destId="{3A54E95B-1640-4A66-BD3F-730EB6EC97DE}" srcOrd="0" destOrd="0" presId="urn:microsoft.com/office/officeart/2008/layout/LinedList"/>
    <dgm:cxn modelId="{51C65A60-F4F3-422A-A2DC-2342FE1634A2}" srcId="{87B5638A-541F-4BB9-8872-F19FDB88513E}" destId="{CE4C4D7A-32B2-4E2B-8C31-856C91C39F9C}" srcOrd="0" destOrd="0" parTransId="{15EA49CF-DD13-4199-A624-C7BDFFB457DA}" sibTransId="{D67230F5-E6A8-43FB-A679-EE3F3798B70E}"/>
    <dgm:cxn modelId="{928BF76D-D8F1-4CEF-85BC-77FCFB447FAF}" srcId="{87B5638A-541F-4BB9-8872-F19FDB88513E}" destId="{1A770E7F-F9B9-4AAF-9436-2C60616FD08E}" srcOrd="5" destOrd="0" parTransId="{C1852762-982A-4763-AD21-AC515B3FBF60}" sibTransId="{F0931454-8253-4555-9B29-905EB690B8B8}"/>
    <dgm:cxn modelId="{BF8B118B-E68B-459E-ACAF-50849604ECA4}" srcId="{87B5638A-541F-4BB9-8872-F19FDB88513E}" destId="{AF790F41-5B7F-4265-BC93-88DAE106572C}" srcOrd="4" destOrd="0" parTransId="{379949D7-F43C-4962-804F-547E8C4057BF}" sibTransId="{47605D6B-4087-456B-B14F-0311F0E04C45}"/>
    <dgm:cxn modelId="{86242F8F-E96A-442F-AE83-0517F2D8DC26}" type="presOf" srcId="{472168CA-30D9-4666-82F8-1BB1846BAEBA}" destId="{13B554E7-FCC2-4115-8B9D-207BB87CD7C1}" srcOrd="0" destOrd="0" presId="urn:microsoft.com/office/officeart/2008/layout/LinedList"/>
    <dgm:cxn modelId="{D15B91A4-3037-4037-A951-D8512DC83EF3}" type="presOf" srcId="{AF790F41-5B7F-4265-BC93-88DAE106572C}" destId="{0C9BB53B-4B66-4CF2-AFDE-47A614E0361B}" srcOrd="0" destOrd="0" presId="urn:microsoft.com/office/officeart/2008/layout/LinedList"/>
    <dgm:cxn modelId="{AC5887C5-4DA7-4B3C-95A9-9AF89DF0EAC4}" srcId="{87B5638A-541F-4BB9-8872-F19FDB88513E}" destId="{387ECDAE-FBAF-4AED-8021-964B11072621}" srcOrd="9" destOrd="0" parTransId="{1649DBCD-DBDF-46CD-A983-ED5598FDDFA2}" sibTransId="{E91FB105-4597-4106-9829-3229B919E74C}"/>
    <dgm:cxn modelId="{6A9CBBC9-6B08-42F0-B455-EB9AD2B42DC6}" srcId="{87B5638A-541F-4BB9-8872-F19FDB88513E}" destId="{D81901BA-8121-40E4-B1CA-B98097CEA74A}" srcOrd="7" destOrd="0" parTransId="{0D5E214F-4208-4656-861D-93E8EC0229A0}" sibTransId="{B8065CA3-4A25-49B6-B2F6-A1E65520EC8F}"/>
    <dgm:cxn modelId="{33598ED0-4842-4E59-8E6F-3B403E71C5C9}" type="presOf" srcId="{1A770E7F-F9B9-4AAF-9436-2C60616FD08E}" destId="{82FA8F34-0BD2-46AD-8CE1-210E72D5FEC0}" srcOrd="0" destOrd="0" presId="urn:microsoft.com/office/officeart/2008/layout/LinedList"/>
    <dgm:cxn modelId="{ADD4B9DD-6997-4FDF-A941-4B8D35FC4B98}" type="presOf" srcId="{10E14B9C-D491-4EF4-9206-4B722700E8F7}" destId="{1D45545D-1B8D-450E-86A5-696358012A08}" srcOrd="0" destOrd="0" presId="urn:microsoft.com/office/officeart/2008/layout/LinedList"/>
    <dgm:cxn modelId="{25A87FE4-8CBA-4B88-B321-82A4F1ACCA13}" type="presOf" srcId="{387ECDAE-FBAF-4AED-8021-964B11072621}" destId="{A1C316ED-5328-4B37-BB43-ED3310A75651}" srcOrd="0" destOrd="0" presId="urn:microsoft.com/office/officeart/2008/layout/LinedList"/>
    <dgm:cxn modelId="{FF4A5AE8-36C3-43AB-97A8-BF418BA9F1E0}" srcId="{87B5638A-541F-4BB9-8872-F19FDB88513E}" destId="{F28D7697-0F47-45C7-A95A-27CE8040497F}" srcOrd="1" destOrd="0" parTransId="{88BE8086-8348-4651-8C2C-AC2F36BB725B}" sibTransId="{16FDFB9C-8EAC-4590-9A30-FF3C26CB364F}"/>
    <dgm:cxn modelId="{1E61D4EB-EDB6-4948-A528-0AD491D977A9}" type="presOf" srcId="{CE4C4D7A-32B2-4E2B-8C31-856C91C39F9C}" destId="{6A6D331E-5319-4BF8-98EA-55CC31EB8719}" srcOrd="0" destOrd="0" presId="urn:microsoft.com/office/officeart/2008/layout/LinedList"/>
    <dgm:cxn modelId="{AB42C5EF-ABEF-44B5-AF00-6D4C28C42EE1}" type="presOf" srcId="{F28D7697-0F47-45C7-A95A-27CE8040497F}" destId="{ADD430C6-3BEE-4EEB-9333-9D889EF44EED}" srcOrd="0" destOrd="0" presId="urn:microsoft.com/office/officeart/2008/layout/LinedList"/>
    <dgm:cxn modelId="{CEE205F2-4C10-41EB-850D-0D23364F8BA7}" srcId="{87B5638A-541F-4BB9-8872-F19FDB88513E}" destId="{472168CA-30D9-4666-82F8-1BB1846BAEBA}" srcOrd="6" destOrd="0" parTransId="{706C6F41-E45C-4863-917E-8F6E50E49A58}" sibTransId="{C2453650-2B0D-4647-8EEA-DF88C7A65040}"/>
    <dgm:cxn modelId="{21FDC2AD-1B9A-40FE-B9E3-7C6B2669E2AA}" type="presParOf" srcId="{3A54E95B-1640-4A66-BD3F-730EB6EC97DE}" destId="{D1C5AA52-760B-4965-BB99-04D357C50512}" srcOrd="0" destOrd="0" presId="urn:microsoft.com/office/officeart/2008/layout/LinedList"/>
    <dgm:cxn modelId="{CB149CBD-90FB-4017-903C-FD77AB44DF85}" type="presParOf" srcId="{3A54E95B-1640-4A66-BD3F-730EB6EC97DE}" destId="{FFAB7325-2483-4716-B6C3-F472BF7DC844}" srcOrd="1" destOrd="0" presId="urn:microsoft.com/office/officeart/2008/layout/LinedList"/>
    <dgm:cxn modelId="{1EB1285C-82EC-4C25-9612-07450832C63B}" type="presParOf" srcId="{FFAB7325-2483-4716-B6C3-F472BF7DC844}" destId="{6A6D331E-5319-4BF8-98EA-55CC31EB8719}" srcOrd="0" destOrd="0" presId="urn:microsoft.com/office/officeart/2008/layout/LinedList"/>
    <dgm:cxn modelId="{E1111C5D-277C-46C0-90C3-8523C545C78C}" type="presParOf" srcId="{FFAB7325-2483-4716-B6C3-F472BF7DC844}" destId="{4A324757-4504-44B4-907F-11D175537443}" srcOrd="1" destOrd="0" presId="urn:microsoft.com/office/officeart/2008/layout/LinedList"/>
    <dgm:cxn modelId="{B4718A8E-D7B1-422F-A04E-3A73BA203D78}" type="presParOf" srcId="{3A54E95B-1640-4A66-BD3F-730EB6EC97DE}" destId="{4ED47AD8-78C5-404D-B75E-E30A0D5D1099}" srcOrd="2" destOrd="0" presId="urn:microsoft.com/office/officeart/2008/layout/LinedList"/>
    <dgm:cxn modelId="{EB6D5631-763E-4C16-8DA6-D33911C7DA01}" type="presParOf" srcId="{3A54E95B-1640-4A66-BD3F-730EB6EC97DE}" destId="{43E46DFF-5E0A-4E93-B534-6155DAAF8B21}" srcOrd="3" destOrd="0" presId="urn:microsoft.com/office/officeart/2008/layout/LinedList"/>
    <dgm:cxn modelId="{3D0AC8B3-6481-42D7-AA95-F764D2E75F17}" type="presParOf" srcId="{43E46DFF-5E0A-4E93-B534-6155DAAF8B21}" destId="{ADD430C6-3BEE-4EEB-9333-9D889EF44EED}" srcOrd="0" destOrd="0" presId="urn:microsoft.com/office/officeart/2008/layout/LinedList"/>
    <dgm:cxn modelId="{A3E5A3C7-BDE8-48F8-97EA-DB44C706C38B}" type="presParOf" srcId="{43E46DFF-5E0A-4E93-B534-6155DAAF8B21}" destId="{7B653000-2D0C-495E-97AD-5E027B765862}" srcOrd="1" destOrd="0" presId="urn:microsoft.com/office/officeart/2008/layout/LinedList"/>
    <dgm:cxn modelId="{93651208-40FD-4B14-B373-BD86B7903ABB}" type="presParOf" srcId="{3A54E95B-1640-4A66-BD3F-730EB6EC97DE}" destId="{D16DFE80-D58A-4E31-9A2C-507E00334FA0}" srcOrd="4" destOrd="0" presId="urn:microsoft.com/office/officeart/2008/layout/LinedList"/>
    <dgm:cxn modelId="{E88EB144-673A-4FE4-B07E-F96184FB7702}" type="presParOf" srcId="{3A54E95B-1640-4A66-BD3F-730EB6EC97DE}" destId="{86B3407B-AC35-4163-A7A5-2F4ADA792624}" srcOrd="5" destOrd="0" presId="urn:microsoft.com/office/officeart/2008/layout/LinedList"/>
    <dgm:cxn modelId="{E819E187-A05B-471A-9E87-614C72E6511C}" type="presParOf" srcId="{86B3407B-AC35-4163-A7A5-2F4ADA792624}" destId="{69636D62-C500-4743-85A1-C9823C4AC0E6}" srcOrd="0" destOrd="0" presId="urn:microsoft.com/office/officeart/2008/layout/LinedList"/>
    <dgm:cxn modelId="{5B7D1420-2B25-41DB-A9A5-2305A567BAE0}" type="presParOf" srcId="{86B3407B-AC35-4163-A7A5-2F4ADA792624}" destId="{3CE4EF3D-4A53-4C29-9147-2CC9E0195D24}" srcOrd="1" destOrd="0" presId="urn:microsoft.com/office/officeart/2008/layout/LinedList"/>
    <dgm:cxn modelId="{42AEF037-8F2B-4C25-AEFB-8E51C445104C}" type="presParOf" srcId="{3A54E95B-1640-4A66-BD3F-730EB6EC97DE}" destId="{CCF39EBB-8829-4FE8-A920-3F88058B055E}" srcOrd="6" destOrd="0" presId="urn:microsoft.com/office/officeart/2008/layout/LinedList"/>
    <dgm:cxn modelId="{B1A9CA51-5177-4FDC-97DD-8E84FF7CC97F}" type="presParOf" srcId="{3A54E95B-1640-4A66-BD3F-730EB6EC97DE}" destId="{0AD2314B-9FA4-4942-ACA7-574C1EEA9506}" srcOrd="7" destOrd="0" presId="urn:microsoft.com/office/officeart/2008/layout/LinedList"/>
    <dgm:cxn modelId="{2121F23C-7F1B-46E1-8408-CDE91AD55BF7}" type="presParOf" srcId="{0AD2314B-9FA4-4942-ACA7-574C1EEA9506}" destId="{3E16CF6A-0E91-4909-8C86-8B35A73CD97E}" srcOrd="0" destOrd="0" presId="urn:microsoft.com/office/officeart/2008/layout/LinedList"/>
    <dgm:cxn modelId="{1EC957D0-FB1D-4B78-B028-7650496A48FB}" type="presParOf" srcId="{0AD2314B-9FA4-4942-ACA7-574C1EEA9506}" destId="{42DAA467-9AE9-4043-ACEE-BFEA923258AB}" srcOrd="1" destOrd="0" presId="urn:microsoft.com/office/officeart/2008/layout/LinedList"/>
    <dgm:cxn modelId="{E2E9401D-1C16-4DE4-8EA7-A4225C5BB4B8}" type="presParOf" srcId="{3A54E95B-1640-4A66-BD3F-730EB6EC97DE}" destId="{2E440B32-6A31-4593-A575-BE0A717558DD}" srcOrd="8" destOrd="0" presId="urn:microsoft.com/office/officeart/2008/layout/LinedList"/>
    <dgm:cxn modelId="{B9A434C1-7FBE-4BF7-924C-BEEA090E4E1D}" type="presParOf" srcId="{3A54E95B-1640-4A66-BD3F-730EB6EC97DE}" destId="{1B4E189D-499C-48C5-ABFB-F2DAB2E0BB6B}" srcOrd="9" destOrd="0" presId="urn:microsoft.com/office/officeart/2008/layout/LinedList"/>
    <dgm:cxn modelId="{5186FCBB-3469-4BD5-81D3-57B3822EC5E7}" type="presParOf" srcId="{1B4E189D-499C-48C5-ABFB-F2DAB2E0BB6B}" destId="{0C9BB53B-4B66-4CF2-AFDE-47A614E0361B}" srcOrd="0" destOrd="0" presId="urn:microsoft.com/office/officeart/2008/layout/LinedList"/>
    <dgm:cxn modelId="{F051811A-4EFA-42F7-8984-6907AF3AA480}" type="presParOf" srcId="{1B4E189D-499C-48C5-ABFB-F2DAB2E0BB6B}" destId="{866ED084-BE53-4AF5-850D-3B05A9FC9DEE}" srcOrd="1" destOrd="0" presId="urn:microsoft.com/office/officeart/2008/layout/LinedList"/>
    <dgm:cxn modelId="{864C5A2C-0EB9-4EB3-8BC1-894DECBD2CB9}" type="presParOf" srcId="{3A54E95B-1640-4A66-BD3F-730EB6EC97DE}" destId="{D4618D89-1F24-44B9-9A60-69ED2E93C734}" srcOrd="10" destOrd="0" presId="urn:microsoft.com/office/officeart/2008/layout/LinedList"/>
    <dgm:cxn modelId="{485D2034-D7FF-485E-B077-7E0EA8AF3B9D}" type="presParOf" srcId="{3A54E95B-1640-4A66-BD3F-730EB6EC97DE}" destId="{06781A6A-E8A9-429D-863A-14F912B57F96}" srcOrd="11" destOrd="0" presId="urn:microsoft.com/office/officeart/2008/layout/LinedList"/>
    <dgm:cxn modelId="{A7680812-A1D9-4873-A864-8F40D3CD3AA6}" type="presParOf" srcId="{06781A6A-E8A9-429D-863A-14F912B57F96}" destId="{82FA8F34-0BD2-46AD-8CE1-210E72D5FEC0}" srcOrd="0" destOrd="0" presId="urn:microsoft.com/office/officeart/2008/layout/LinedList"/>
    <dgm:cxn modelId="{A5ADFF71-B413-44D8-85C1-3005C7D90D18}" type="presParOf" srcId="{06781A6A-E8A9-429D-863A-14F912B57F96}" destId="{9290E872-290B-4034-8EA4-4E21FCA71FAB}" srcOrd="1" destOrd="0" presId="urn:microsoft.com/office/officeart/2008/layout/LinedList"/>
    <dgm:cxn modelId="{36DC1369-9088-43B4-9121-824BEB104382}" type="presParOf" srcId="{3A54E95B-1640-4A66-BD3F-730EB6EC97DE}" destId="{1DC335A2-DD9B-4EA3-8710-BD121CAB72B2}" srcOrd="12" destOrd="0" presId="urn:microsoft.com/office/officeart/2008/layout/LinedList"/>
    <dgm:cxn modelId="{FC8289F4-FDAF-416D-9AC5-49563825123B}" type="presParOf" srcId="{3A54E95B-1640-4A66-BD3F-730EB6EC97DE}" destId="{5F81706B-8283-45D6-BCDB-EC5CD7846EE9}" srcOrd="13" destOrd="0" presId="urn:microsoft.com/office/officeart/2008/layout/LinedList"/>
    <dgm:cxn modelId="{A19F770F-95D9-4D22-88D1-0DFD1EDA9645}" type="presParOf" srcId="{5F81706B-8283-45D6-BCDB-EC5CD7846EE9}" destId="{13B554E7-FCC2-4115-8B9D-207BB87CD7C1}" srcOrd="0" destOrd="0" presId="urn:microsoft.com/office/officeart/2008/layout/LinedList"/>
    <dgm:cxn modelId="{54CF3C05-FF99-4296-9D79-F3492D0725E5}" type="presParOf" srcId="{5F81706B-8283-45D6-BCDB-EC5CD7846EE9}" destId="{12B264F1-99BA-4D0A-AE2E-951BAF74C19B}" srcOrd="1" destOrd="0" presId="urn:microsoft.com/office/officeart/2008/layout/LinedList"/>
    <dgm:cxn modelId="{2936831D-3A94-4036-A6D0-4C13DDFF64CA}" type="presParOf" srcId="{3A54E95B-1640-4A66-BD3F-730EB6EC97DE}" destId="{F0A36740-6D81-4E54-A0AB-0BEA97487FFC}" srcOrd="14" destOrd="0" presId="urn:microsoft.com/office/officeart/2008/layout/LinedList"/>
    <dgm:cxn modelId="{269A18CA-B10B-454C-88A7-3417DC1F8C16}" type="presParOf" srcId="{3A54E95B-1640-4A66-BD3F-730EB6EC97DE}" destId="{B4877189-14D8-495E-B49B-411CDF70EE7A}" srcOrd="15" destOrd="0" presId="urn:microsoft.com/office/officeart/2008/layout/LinedList"/>
    <dgm:cxn modelId="{0F7B1B57-471B-4F6F-91D5-5A63B8206D6B}" type="presParOf" srcId="{B4877189-14D8-495E-B49B-411CDF70EE7A}" destId="{A01240DD-BC13-4CCF-89D4-0A9D7EB02B2D}" srcOrd="0" destOrd="0" presId="urn:microsoft.com/office/officeart/2008/layout/LinedList"/>
    <dgm:cxn modelId="{0D652E95-883D-49C7-ACC2-822DF5082F21}" type="presParOf" srcId="{B4877189-14D8-495E-B49B-411CDF70EE7A}" destId="{184FD379-E060-45F2-A175-4D98F021473B}" srcOrd="1" destOrd="0" presId="urn:microsoft.com/office/officeart/2008/layout/LinedList"/>
    <dgm:cxn modelId="{A24FEF81-25ED-4C78-A3BC-0F7B201BB6EE}" type="presParOf" srcId="{3A54E95B-1640-4A66-BD3F-730EB6EC97DE}" destId="{9A865FE3-7742-44C3-980E-C963667633B5}" srcOrd="16" destOrd="0" presId="urn:microsoft.com/office/officeart/2008/layout/LinedList"/>
    <dgm:cxn modelId="{4C0908F5-2268-4828-9CE2-28B1DB550675}" type="presParOf" srcId="{3A54E95B-1640-4A66-BD3F-730EB6EC97DE}" destId="{467E9D2B-0438-4A54-BC78-E1B18FA6771A}" srcOrd="17" destOrd="0" presId="urn:microsoft.com/office/officeart/2008/layout/LinedList"/>
    <dgm:cxn modelId="{AEE6B7C6-8DB9-413D-BA2F-B9DB61F96C49}" type="presParOf" srcId="{467E9D2B-0438-4A54-BC78-E1B18FA6771A}" destId="{1D45545D-1B8D-450E-86A5-696358012A08}" srcOrd="0" destOrd="0" presId="urn:microsoft.com/office/officeart/2008/layout/LinedList"/>
    <dgm:cxn modelId="{843D0740-95B5-4714-A947-ABFEAFED0C6B}" type="presParOf" srcId="{467E9D2B-0438-4A54-BC78-E1B18FA6771A}" destId="{6C913429-4EB1-4520-9595-1D5A5AD1CB99}" srcOrd="1" destOrd="0" presId="urn:microsoft.com/office/officeart/2008/layout/LinedList"/>
    <dgm:cxn modelId="{775B44DF-5235-458E-9544-20BB9D1D2C1E}" type="presParOf" srcId="{3A54E95B-1640-4A66-BD3F-730EB6EC97DE}" destId="{CE731E15-4D80-4738-87CF-FEBB494B6690}" srcOrd="18" destOrd="0" presId="urn:microsoft.com/office/officeart/2008/layout/LinedList"/>
    <dgm:cxn modelId="{4A08608C-4109-4227-BF72-7B6BCEFEE844}" type="presParOf" srcId="{3A54E95B-1640-4A66-BD3F-730EB6EC97DE}" destId="{747E02C8-1ED4-4EB5-B865-62AF4512AA0A}" srcOrd="19" destOrd="0" presId="urn:microsoft.com/office/officeart/2008/layout/LinedList"/>
    <dgm:cxn modelId="{72C3943C-BA04-4EA9-8FDB-5CBFF4011BCD}" type="presParOf" srcId="{747E02C8-1ED4-4EB5-B865-62AF4512AA0A}" destId="{A1C316ED-5328-4B37-BB43-ED3310A75651}" srcOrd="0" destOrd="0" presId="urn:microsoft.com/office/officeart/2008/layout/LinedList"/>
    <dgm:cxn modelId="{D85E7D94-1D4D-448B-B9B3-67BFA229D665}" type="presParOf" srcId="{747E02C8-1ED4-4EB5-B865-62AF4512AA0A}" destId="{23052922-BE59-45CD-A5D2-91E463072E4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C95C78-7501-4A5F-8847-D45E7A3BFD49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1497DC-2959-41B0-BEA6-62C7CF2E98F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The school district has lost more than $23M in state aid. This has led to a tax increase of over $35M since the enactment of the new State Aid funding legislation. </a:t>
          </a:r>
          <a:endParaRPr lang="en-US" dirty="0"/>
        </a:p>
      </dgm:t>
    </dgm:pt>
    <dgm:pt modelId="{B7778681-30C1-4EE0-9F97-0EA67036C31C}" type="parTrans" cxnId="{5DE262C5-1A4D-4F52-80CF-E185974A0092}">
      <dgm:prSet/>
      <dgm:spPr/>
      <dgm:t>
        <a:bodyPr/>
        <a:lstStyle/>
        <a:p>
          <a:endParaRPr lang="en-US"/>
        </a:p>
      </dgm:t>
    </dgm:pt>
    <dgm:pt modelId="{AC54D237-48EE-499F-9F39-C19B2B5A27E9}" type="sibTrans" cxnId="{5DE262C5-1A4D-4F52-80CF-E185974A009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AFF3D51-56C2-41E0-B7F1-611FF7B3068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The Township has maintained a stable tax rate (a decrease of 6.7% last year and 3.9% this year).</a:t>
          </a:r>
          <a:endParaRPr lang="en-US" dirty="0"/>
        </a:p>
      </dgm:t>
    </dgm:pt>
    <dgm:pt modelId="{4AEC9AF3-C940-4009-A438-373F2CBDCF82}" type="parTrans" cxnId="{1D14D648-E8AE-4A7D-82A3-3D8F768AC3EB}">
      <dgm:prSet/>
      <dgm:spPr/>
      <dgm:t>
        <a:bodyPr/>
        <a:lstStyle/>
        <a:p>
          <a:endParaRPr lang="en-US"/>
        </a:p>
      </dgm:t>
    </dgm:pt>
    <dgm:pt modelId="{77597B32-95F9-4DC8-B576-BFC88476CDBA}" type="sibTrans" cxnId="{1D14D648-E8AE-4A7D-82A3-3D8F768AC3E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84669AC-7E09-4B91-9D74-6CBE5B2445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The Township cannot control the School nor County tax impacts, which together make-up 68% of the total tax.</a:t>
          </a:r>
          <a:endParaRPr lang="en-US" dirty="0"/>
        </a:p>
      </dgm:t>
    </dgm:pt>
    <dgm:pt modelId="{7BD9937A-6476-4BFE-8A46-01DF919B8563}" type="parTrans" cxnId="{9A55DA99-4929-4D34-9FF4-66A672E0023D}">
      <dgm:prSet/>
      <dgm:spPr/>
      <dgm:t>
        <a:bodyPr/>
        <a:lstStyle/>
        <a:p>
          <a:endParaRPr lang="en-US"/>
        </a:p>
      </dgm:t>
    </dgm:pt>
    <dgm:pt modelId="{F44A6F09-39AF-43C9-B1F3-BB377E8FC087}" type="sibTrans" cxnId="{9A55DA99-4929-4D34-9FF4-66A672E0023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7E08A48-FFDB-442B-B90B-53DED2C5E50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The Township’s budget is impacted by the school and county taxes as we must increase the Reserve for Uncollected based upon their increases.</a:t>
          </a:r>
          <a:endParaRPr lang="en-US"/>
        </a:p>
      </dgm:t>
    </dgm:pt>
    <dgm:pt modelId="{F426B3A5-D356-4D04-A543-099EF44DBA5F}" type="parTrans" cxnId="{94F32FC9-4D32-4733-9867-20A4C3F89D23}">
      <dgm:prSet/>
      <dgm:spPr/>
      <dgm:t>
        <a:bodyPr/>
        <a:lstStyle/>
        <a:p>
          <a:endParaRPr lang="en-US"/>
        </a:p>
      </dgm:t>
    </dgm:pt>
    <dgm:pt modelId="{12CA4668-B47F-41D5-BA57-A8BC52D890CA}" type="sibTrans" cxnId="{94F32FC9-4D32-4733-9867-20A4C3F89D23}">
      <dgm:prSet/>
      <dgm:spPr/>
      <dgm:t>
        <a:bodyPr/>
        <a:lstStyle/>
        <a:p>
          <a:endParaRPr lang="en-US"/>
        </a:p>
      </dgm:t>
    </dgm:pt>
    <dgm:pt modelId="{33238788-EFB1-4995-86CF-F50EE37DBE33}" type="pres">
      <dgm:prSet presAssocID="{70C95C78-7501-4A5F-8847-D45E7A3BFD49}" presName="root" presStyleCnt="0">
        <dgm:presLayoutVars>
          <dgm:dir/>
          <dgm:resizeHandles val="exact"/>
        </dgm:presLayoutVars>
      </dgm:prSet>
      <dgm:spPr/>
    </dgm:pt>
    <dgm:pt modelId="{A1C42820-041B-40E8-809A-84942FD1D490}" type="pres">
      <dgm:prSet presAssocID="{70C95C78-7501-4A5F-8847-D45E7A3BFD49}" presName="container" presStyleCnt="0">
        <dgm:presLayoutVars>
          <dgm:dir/>
          <dgm:resizeHandles val="exact"/>
        </dgm:presLayoutVars>
      </dgm:prSet>
      <dgm:spPr/>
    </dgm:pt>
    <dgm:pt modelId="{8FAC1660-9A2A-4565-8992-803071C10686}" type="pres">
      <dgm:prSet presAssocID="{EE1497DC-2959-41B0-BEA6-62C7CF2E98FB}" presName="compNode" presStyleCnt="0"/>
      <dgm:spPr/>
    </dgm:pt>
    <dgm:pt modelId="{5300BA44-CB72-4779-9F5D-30E2DAF22671}" type="pres">
      <dgm:prSet presAssocID="{EE1497DC-2959-41B0-BEA6-62C7CF2E98FB}" presName="iconBgRect" presStyleLbl="bgShp" presStyleIdx="0" presStyleCnt="4"/>
      <dgm:spPr/>
    </dgm:pt>
    <dgm:pt modelId="{99BF080E-8EFB-4220-8AFD-F3F65FF7C898}" type="pres">
      <dgm:prSet presAssocID="{EE1497DC-2959-41B0-BEA6-62C7CF2E98F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27C3BFBB-6227-47CB-80A1-9151538208FD}" type="pres">
      <dgm:prSet presAssocID="{EE1497DC-2959-41B0-BEA6-62C7CF2E98FB}" presName="spaceRect" presStyleCnt="0"/>
      <dgm:spPr/>
    </dgm:pt>
    <dgm:pt modelId="{D48F21FC-159C-455D-8414-87FD5B43FA71}" type="pres">
      <dgm:prSet presAssocID="{EE1497DC-2959-41B0-BEA6-62C7CF2E98FB}" presName="textRect" presStyleLbl="revTx" presStyleIdx="0" presStyleCnt="4">
        <dgm:presLayoutVars>
          <dgm:chMax val="1"/>
          <dgm:chPref val="1"/>
        </dgm:presLayoutVars>
      </dgm:prSet>
      <dgm:spPr/>
    </dgm:pt>
    <dgm:pt modelId="{556B7B85-7CF0-4888-BB2D-4C960C753FBE}" type="pres">
      <dgm:prSet presAssocID="{AC54D237-48EE-499F-9F39-C19B2B5A27E9}" presName="sibTrans" presStyleLbl="sibTrans2D1" presStyleIdx="0" presStyleCnt="0"/>
      <dgm:spPr/>
    </dgm:pt>
    <dgm:pt modelId="{278015B9-BA1F-4F5D-8CA6-C2591241A71D}" type="pres">
      <dgm:prSet presAssocID="{CAFF3D51-56C2-41E0-B7F1-611FF7B3068C}" presName="compNode" presStyleCnt="0"/>
      <dgm:spPr/>
    </dgm:pt>
    <dgm:pt modelId="{69A5EA12-9E2D-4910-A6C3-83B408816677}" type="pres">
      <dgm:prSet presAssocID="{CAFF3D51-56C2-41E0-B7F1-611FF7B3068C}" presName="iconBgRect" presStyleLbl="bgShp" presStyleIdx="1" presStyleCnt="4"/>
      <dgm:spPr/>
    </dgm:pt>
    <dgm:pt modelId="{39AC4416-0A31-47A7-AB65-EF2AC75394C8}" type="pres">
      <dgm:prSet presAssocID="{CAFF3D51-56C2-41E0-B7F1-611FF7B3068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F7888E7D-576A-477C-8E79-CF4FB2A9A821}" type="pres">
      <dgm:prSet presAssocID="{CAFF3D51-56C2-41E0-B7F1-611FF7B3068C}" presName="spaceRect" presStyleCnt="0"/>
      <dgm:spPr/>
    </dgm:pt>
    <dgm:pt modelId="{5FC8427F-B066-4904-BD80-1DBAC5C478CA}" type="pres">
      <dgm:prSet presAssocID="{CAFF3D51-56C2-41E0-B7F1-611FF7B3068C}" presName="textRect" presStyleLbl="revTx" presStyleIdx="1" presStyleCnt="4">
        <dgm:presLayoutVars>
          <dgm:chMax val="1"/>
          <dgm:chPref val="1"/>
        </dgm:presLayoutVars>
      </dgm:prSet>
      <dgm:spPr/>
    </dgm:pt>
    <dgm:pt modelId="{EF808B7C-1D50-4C32-89DF-9AC0A3BE95E5}" type="pres">
      <dgm:prSet presAssocID="{77597B32-95F9-4DC8-B576-BFC88476CDBA}" presName="sibTrans" presStyleLbl="sibTrans2D1" presStyleIdx="0" presStyleCnt="0"/>
      <dgm:spPr/>
    </dgm:pt>
    <dgm:pt modelId="{F7043DDE-6A27-4509-85B5-CCC9387A6A1F}" type="pres">
      <dgm:prSet presAssocID="{B84669AC-7E09-4B91-9D74-6CBE5B244505}" presName="compNode" presStyleCnt="0"/>
      <dgm:spPr/>
    </dgm:pt>
    <dgm:pt modelId="{72FFA64F-FC7E-4F28-A76C-F81F495A24DB}" type="pres">
      <dgm:prSet presAssocID="{B84669AC-7E09-4B91-9D74-6CBE5B244505}" presName="iconBgRect" presStyleLbl="bgShp" presStyleIdx="2" presStyleCnt="4"/>
      <dgm:spPr/>
    </dgm:pt>
    <dgm:pt modelId="{ADED9C3A-ACBA-4A86-871B-DE2A6D4BFC22}" type="pres">
      <dgm:prSet presAssocID="{B84669AC-7E09-4B91-9D74-6CBE5B24450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A7EBAEA-B208-4094-8630-C53E3071BE32}" type="pres">
      <dgm:prSet presAssocID="{B84669AC-7E09-4B91-9D74-6CBE5B244505}" presName="spaceRect" presStyleCnt="0"/>
      <dgm:spPr/>
    </dgm:pt>
    <dgm:pt modelId="{B3521A42-679D-4C1B-81A9-7623B831C260}" type="pres">
      <dgm:prSet presAssocID="{B84669AC-7E09-4B91-9D74-6CBE5B244505}" presName="textRect" presStyleLbl="revTx" presStyleIdx="2" presStyleCnt="4">
        <dgm:presLayoutVars>
          <dgm:chMax val="1"/>
          <dgm:chPref val="1"/>
        </dgm:presLayoutVars>
      </dgm:prSet>
      <dgm:spPr/>
    </dgm:pt>
    <dgm:pt modelId="{E20C8072-9FF9-4A24-BF8C-E422370DCBBE}" type="pres">
      <dgm:prSet presAssocID="{F44A6F09-39AF-43C9-B1F3-BB377E8FC087}" presName="sibTrans" presStyleLbl="sibTrans2D1" presStyleIdx="0" presStyleCnt="0"/>
      <dgm:spPr/>
    </dgm:pt>
    <dgm:pt modelId="{12388A76-DCB6-46CD-A3E0-63830B75C160}" type="pres">
      <dgm:prSet presAssocID="{97E08A48-FFDB-442B-B90B-53DED2C5E50E}" presName="compNode" presStyleCnt="0"/>
      <dgm:spPr/>
    </dgm:pt>
    <dgm:pt modelId="{C5A64454-25CA-4505-99B3-3B9C902D789C}" type="pres">
      <dgm:prSet presAssocID="{97E08A48-FFDB-442B-B90B-53DED2C5E50E}" presName="iconBgRect" presStyleLbl="bgShp" presStyleIdx="3" presStyleCnt="4"/>
      <dgm:spPr>
        <a:ln>
          <a:noFill/>
        </a:ln>
      </dgm:spPr>
    </dgm:pt>
    <dgm:pt modelId="{405ACE8F-38DE-40B5-B928-DC7355D2F7D0}" type="pres">
      <dgm:prSet presAssocID="{97E08A48-FFDB-442B-B90B-53DED2C5E50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16DE990-A36C-4B2E-8CEB-F266F4221822}" type="pres">
      <dgm:prSet presAssocID="{97E08A48-FFDB-442B-B90B-53DED2C5E50E}" presName="spaceRect" presStyleCnt="0"/>
      <dgm:spPr/>
    </dgm:pt>
    <dgm:pt modelId="{C4E00614-5967-432F-AABC-A9EED68A64AF}" type="pres">
      <dgm:prSet presAssocID="{97E08A48-FFDB-442B-B90B-53DED2C5E50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73E4E09-0612-4ECC-934E-697977DB92CF}" type="presOf" srcId="{77597B32-95F9-4DC8-B576-BFC88476CDBA}" destId="{EF808B7C-1D50-4C32-89DF-9AC0A3BE95E5}" srcOrd="0" destOrd="0" presId="urn:microsoft.com/office/officeart/2018/2/layout/IconCircleList"/>
    <dgm:cxn modelId="{22091F32-6BB6-425E-A81B-5DE11C2188F6}" type="presOf" srcId="{B84669AC-7E09-4B91-9D74-6CBE5B244505}" destId="{B3521A42-679D-4C1B-81A9-7623B831C260}" srcOrd="0" destOrd="0" presId="urn:microsoft.com/office/officeart/2018/2/layout/IconCircleList"/>
    <dgm:cxn modelId="{E7EDFE63-CE73-46B0-AB2F-E4FBEA5E6701}" type="presOf" srcId="{F44A6F09-39AF-43C9-B1F3-BB377E8FC087}" destId="{E20C8072-9FF9-4A24-BF8C-E422370DCBBE}" srcOrd="0" destOrd="0" presId="urn:microsoft.com/office/officeart/2018/2/layout/IconCircleList"/>
    <dgm:cxn modelId="{1D14D648-E8AE-4A7D-82A3-3D8F768AC3EB}" srcId="{70C95C78-7501-4A5F-8847-D45E7A3BFD49}" destId="{CAFF3D51-56C2-41E0-B7F1-611FF7B3068C}" srcOrd="1" destOrd="0" parTransId="{4AEC9AF3-C940-4009-A438-373F2CBDCF82}" sibTransId="{77597B32-95F9-4DC8-B576-BFC88476CDBA}"/>
    <dgm:cxn modelId="{43643674-6EB7-41F9-A02B-1AFB9707B196}" type="presOf" srcId="{CAFF3D51-56C2-41E0-B7F1-611FF7B3068C}" destId="{5FC8427F-B066-4904-BD80-1DBAC5C478CA}" srcOrd="0" destOrd="0" presId="urn:microsoft.com/office/officeart/2018/2/layout/IconCircleList"/>
    <dgm:cxn modelId="{EBF57B90-1AF5-46B0-AF6C-98B4E1588127}" type="presOf" srcId="{97E08A48-FFDB-442B-B90B-53DED2C5E50E}" destId="{C4E00614-5967-432F-AABC-A9EED68A64AF}" srcOrd="0" destOrd="0" presId="urn:microsoft.com/office/officeart/2018/2/layout/IconCircleList"/>
    <dgm:cxn modelId="{2FC04C93-876E-49E0-8938-4DAD3F79D284}" type="presOf" srcId="{EE1497DC-2959-41B0-BEA6-62C7CF2E98FB}" destId="{D48F21FC-159C-455D-8414-87FD5B43FA71}" srcOrd="0" destOrd="0" presId="urn:microsoft.com/office/officeart/2018/2/layout/IconCircleList"/>
    <dgm:cxn modelId="{9A55DA99-4929-4D34-9FF4-66A672E0023D}" srcId="{70C95C78-7501-4A5F-8847-D45E7A3BFD49}" destId="{B84669AC-7E09-4B91-9D74-6CBE5B244505}" srcOrd="2" destOrd="0" parTransId="{7BD9937A-6476-4BFE-8A46-01DF919B8563}" sibTransId="{F44A6F09-39AF-43C9-B1F3-BB377E8FC087}"/>
    <dgm:cxn modelId="{9809F39E-398B-4AFA-9B60-79239D0F0467}" type="presOf" srcId="{70C95C78-7501-4A5F-8847-D45E7A3BFD49}" destId="{33238788-EFB1-4995-86CF-F50EE37DBE33}" srcOrd="0" destOrd="0" presId="urn:microsoft.com/office/officeart/2018/2/layout/IconCircleList"/>
    <dgm:cxn modelId="{5DE262C5-1A4D-4F52-80CF-E185974A0092}" srcId="{70C95C78-7501-4A5F-8847-D45E7A3BFD49}" destId="{EE1497DC-2959-41B0-BEA6-62C7CF2E98FB}" srcOrd="0" destOrd="0" parTransId="{B7778681-30C1-4EE0-9F97-0EA67036C31C}" sibTransId="{AC54D237-48EE-499F-9F39-C19B2B5A27E9}"/>
    <dgm:cxn modelId="{94F32FC9-4D32-4733-9867-20A4C3F89D23}" srcId="{70C95C78-7501-4A5F-8847-D45E7A3BFD49}" destId="{97E08A48-FFDB-442B-B90B-53DED2C5E50E}" srcOrd="3" destOrd="0" parTransId="{F426B3A5-D356-4D04-A543-099EF44DBA5F}" sibTransId="{12CA4668-B47F-41D5-BA57-A8BC52D890CA}"/>
    <dgm:cxn modelId="{3DCA80DF-22A9-4661-A4DD-4A8A436F2D2C}" type="presOf" srcId="{AC54D237-48EE-499F-9F39-C19B2B5A27E9}" destId="{556B7B85-7CF0-4888-BB2D-4C960C753FBE}" srcOrd="0" destOrd="0" presId="urn:microsoft.com/office/officeart/2018/2/layout/IconCircleList"/>
    <dgm:cxn modelId="{6C6C43B2-2297-4AAC-A9F2-9D56DCBEB144}" type="presParOf" srcId="{33238788-EFB1-4995-86CF-F50EE37DBE33}" destId="{A1C42820-041B-40E8-809A-84942FD1D490}" srcOrd="0" destOrd="0" presId="urn:microsoft.com/office/officeart/2018/2/layout/IconCircleList"/>
    <dgm:cxn modelId="{402820B8-97AA-47E9-85BB-6F536102E9C7}" type="presParOf" srcId="{A1C42820-041B-40E8-809A-84942FD1D490}" destId="{8FAC1660-9A2A-4565-8992-803071C10686}" srcOrd="0" destOrd="0" presId="urn:microsoft.com/office/officeart/2018/2/layout/IconCircleList"/>
    <dgm:cxn modelId="{BAE0A912-3EF2-4B08-8832-E1349311E4EE}" type="presParOf" srcId="{8FAC1660-9A2A-4565-8992-803071C10686}" destId="{5300BA44-CB72-4779-9F5D-30E2DAF22671}" srcOrd="0" destOrd="0" presId="urn:microsoft.com/office/officeart/2018/2/layout/IconCircleList"/>
    <dgm:cxn modelId="{423E1D09-1B0B-4654-8EAA-B3D0944AE9F4}" type="presParOf" srcId="{8FAC1660-9A2A-4565-8992-803071C10686}" destId="{99BF080E-8EFB-4220-8AFD-F3F65FF7C898}" srcOrd="1" destOrd="0" presId="urn:microsoft.com/office/officeart/2018/2/layout/IconCircleList"/>
    <dgm:cxn modelId="{20E3675F-C4A4-4E7F-AF6F-56DE89A16176}" type="presParOf" srcId="{8FAC1660-9A2A-4565-8992-803071C10686}" destId="{27C3BFBB-6227-47CB-80A1-9151538208FD}" srcOrd="2" destOrd="0" presId="urn:microsoft.com/office/officeart/2018/2/layout/IconCircleList"/>
    <dgm:cxn modelId="{DE79232B-047C-4581-8227-72F9DCEC45E9}" type="presParOf" srcId="{8FAC1660-9A2A-4565-8992-803071C10686}" destId="{D48F21FC-159C-455D-8414-87FD5B43FA71}" srcOrd="3" destOrd="0" presId="urn:microsoft.com/office/officeart/2018/2/layout/IconCircleList"/>
    <dgm:cxn modelId="{C9AA3899-80B4-43FE-B41A-41513D74F8FA}" type="presParOf" srcId="{A1C42820-041B-40E8-809A-84942FD1D490}" destId="{556B7B85-7CF0-4888-BB2D-4C960C753FBE}" srcOrd="1" destOrd="0" presId="urn:microsoft.com/office/officeart/2018/2/layout/IconCircleList"/>
    <dgm:cxn modelId="{71AFEB67-0300-4A8A-BF14-603FFE5EE632}" type="presParOf" srcId="{A1C42820-041B-40E8-809A-84942FD1D490}" destId="{278015B9-BA1F-4F5D-8CA6-C2591241A71D}" srcOrd="2" destOrd="0" presId="urn:microsoft.com/office/officeart/2018/2/layout/IconCircleList"/>
    <dgm:cxn modelId="{65D4311F-4E7D-49B7-95E1-FC99B48BF46E}" type="presParOf" srcId="{278015B9-BA1F-4F5D-8CA6-C2591241A71D}" destId="{69A5EA12-9E2D-4910-A6C3-83B408816677}" srcOrd="0" destOrd="0" presId="urn:microsoft.com/office/officeart/2018/2/layout/IconCircleList"/>
    <dgm:cxn modelId="{B5768CBB-74CE-4D19-BC56-8AC8DC9EDB0E}" type="presParOf" srcId="{278015B9-BA1F-4F5D-8CA6-C2591241A71D}" destId="{39AC4416-0A31-47A7-AB65-EF2AC75394C8}" srcOrd="1" destOrd="0" presId="urn:microsoft.com/office/officeart/2018/2/layout/IconCircleList"/>
    <dgm:cxn modelId="{AD750DEA-CBA8-40E5-B0D0-EC47A78874A3}" type="presParOf" srcId="{278015B9-BA1F-4F5D-8CA6-C2591241A71D}" destId="{F7888E7D-576A-477C-8E79-CF4FB2A9A821}" srcOrd="2" destOrd="0" presId="urn:microsoft.com/office/officeart/2018/2/layout/IconCircleList"/>
    <dgm:cxn modelId="{213F3A67-CC01-4DA0-AF06-ED90611E4AC9}" type="presParOf" srcId="{278015B9-BA1F-4F5D-8CA6-C2591241A71D}" destId="{5FC8427F-B066-4904-BD80-1DBAC5C478CA}" srcOrd="3" destOrd="0" presId="urn:microsoft.com/office/officeart/2018/2/layout/IconCircleList"/>
    <dgm:cxn modelId="{F7183115-4353-4A7C-A1C4-2E7B19CB2D02}" type="presParOf" srcId="{A1C42820-041B-40E8-809A-84942FD1D490}" destId="{EF808B7C-1D50-4C32-89DF-9AC0A3BE95E5}" srcOrd="3" destOrd="0" presId="urn:microsoft.com/office/officeart/2018/2/layout/IconCircleList"/>
    <dgm:cxn modelId="{7D602929-5AAB-4A73-B1FC-0707FFD4C636}" type="presParOf" srcId="{A1C42820-041B-40E8-809A-84942FD1D490}" destId="{F7043DDE-6A27-4509-85B5-CCC9387A6A1F}" srcOrd="4" destOrd="0" presId="urn:microsoft.com/office/officeart/2018/2/layout/IconCircleList"/>
    <dgm:cxn modelId="{43B9D22B-5AAE-4B2A-8553-5A9A41CFB6B1}" type="presParOf" srcId="{F7043DDE-6A27-4509-85B5-CCC9387A6A1F}" destId="{72FFA64F-FC7E-4F28-A76C-F81F495A24DB}" srcOrd="0" destOrd="0" presId="urn:microsoft.com/office/officeart/2018/2/layout/IconCircleList"/>
    <dgm:cxn modelId="{6C06DC17-02A7-469F-924F-6CD341116D4E}" type="presParOf" srcId="{F7043DDE-6A27-4509-85B5-CCC9387A6A1F}" destId="{ADED9C3A-ACBA-4A86-871B-DE2A6D4BFC22}" srcOrd="1" destOrd="0" presId="urn:microsoft.com/office/officeart/2018/2/layout/IconCircleList"/>
    <dgm:cxn modelId="{E2B12D6D-46C0-4C27-8FF3-0B5749B6928E}" type="presParOf" srcId="{F7043DDE-6A27-4509-85B5-CCC9387A6A1F}" destId="{CA7EBAEA-B208-4094-8630-C53E3071BE32}" srcOrd="2" destOrd="0" presId="urn:microsoft.com/office/officeart/2018/2/layout/IconCircleList"/>
    <dgm:cxn modelId="{DBE4971B-9229-4A49-8466-5E60B92203E5}" type="presParOf" srcId="{F7043DDE-6A27-4509-85B5-CCC9387A6A1F}" destId="{B3521A42-679D-4C1B-81A9-7623B831C260}" srcOrd="3" destOrd="0" presId="urn:microsoft.com/office/officeart/2018/2/layout/IconCircleList"/>
    <dgm:cxn modelId="{1697D8AD-3A48-4C7D-8A4C-9D2E2A1A8E80}" type="presParOf" srcId="{A1C42820-041B-40E8-809A-84942FD1D490}" destId="{E20C8072-9FF9-4A24-BF8C-E422370DCBBE}" srcOrd="5" destOrd="0" presId="urn:microsoft.com/office/officeart/2018/2/layout/IconCircleList"/>
    <dgm:cxn modelId="{494377EE-741F-491A-8E6B-3065A5B3227C}" type="presParOf" srcId="{A1C42820-041B-40E8-809A-84942FD1D490}" destId="{12388A76-DCB6-46CD-A3E0-63830B75C160}" srcOrd="6" destOrd="0" presId="urn:microsoft.com/office/officeart/2018/2/layout/IconCircleList"/>
    <dgm:cxn modelId="{9BFEF1B8-C9FE-4409-98A1-0F31663DE0B5}" type="presParOf" srcId="{12388A76-DCB6-46CD-A3E0-63830B75C160}" destId="{C5A64454-25CA-4505-99B3-3B9C902D789C}" srcOrd="0" destOrd="0" presId="urn:microsoft.com/office/officeart/2018/2/layout/IconCircleList"/>
    <dgm:cxn modelId="{1E27A5D0-E610-43A2-B92E-391F4ABA021A}" type="presParOf" srcId="{12388A76-DCB6-46CD-A3E0-63830B75C160}" destId="{405ACE8F-38DE-40B5-B928-DC7355D2F7D0}" srcOrd="1" destOrd="0" presId="urn:microsoft.com/office/officeart/2018/2/layout/IconCircleList"/>
    <dgm:cxn modelId="{7556CF94-48B3-4CF2-BD19-8E7E6A5B2362}" type="presParOf" srcId="{12388A76-DCB6-46CD-A3E0-63830B75C160}" destId="{B16DE990-A36C-4B2E-8CEB-F266F4221822}" srcOrd="2" destOrd="0" presId="urn:microsoft.com/office/officeart/2018/2/layout/IconCircleList"/>
    <dgm:cxn modelId="{A0DB7865-DADF-4392-B65A-2D079286CD4F}" type="presParOf" srcId="{12388A76-DCB6-46CD-A3E0-63830B75C160}" destId="{C4E00614-5967-432F-AABC-A9EED68A64A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5AA52-760B-4965-BB99-04D357C50512}">
      <dsp:nvSpPr>
        <dsp:cNvPr id="0" name=""/>
        <dsp:cNvSpPr/>
      </dsp:nvSpPr>
      <dsp:spPr>
        <a:xfrm>
          <a:off x="0" y="660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D331E-5319-4BF8-98EA-55CC31EB8719}">
      <dsp:nvSpPr>
        <dsp:cNvPr id="0" name=""/>
        <dsp:cNvSpPr/>
      </dsp:nvSpPr>
      <dsp:spPr>
        <a:xfrm>
          <a:off x="0" y="660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Fiscal Responsibility (significant inflation impacts 2022-2026)</a:t>
          </a:r>
          <a:endParaRPr lang="en-US" sz="2100" kern="1200" dirty="0"/>
        </a:p>
      </dsp:txBody>
      <dsp:txXfrm>
        <a:off x="0" y="660"/>
        <a:ext cx="10287000" cy="540887"/>
      </dsp:txXfrm>
    </dsp:sp>
    <dsp:sp modelId="{4ED47AD8-78C5-404D-B75E-E30A0D5D1099}">
      <dsp:nvSpPr>
        <dsp:cNvPr id="0" name=""/>
        <dsp:cNvSpPr/>
      </dsp:nvSpPr>
      <dsp:spPr>
        <a:xfrm>
          <a:off x="0" y="541548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430C6-3BEE-4EEB-9333-9D889EF44EED}">
      <dsp:nvSpPr>
        <dsp:cNvPr id="0" name=""/>
        <dsp:cNvSpPr/>
      </dsp:nvSpPr>
      <dsp:spPr>
        <a:xfrm>
          <a:off x="0" y="541548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Maintain and Improve Quality of Life in every neighborhood</a:t>
          </a:r>
          <a:endParaRPr lang="en-US" sz="2100" kern="1200"/>
        </a:p>
      </dsp:txBody>
      <dsp:txXfrm>
        <a:off x="0" y="541548"/>
        <a:ext cx="10287000" cy="540887"/>
      </dsp:txXfrm>
    </dsp:sp>
    <dsp:sp modelId="{D16DFE80-D58A-4E31-9A2C-507E00334FA0}">
      <dsp:nvSpPr>
        <dsp:cNvPr id="0" name=""/>
        <dsp:cNvSpPr/>
      </dsp:nvSpPr>
      <dsp:spPr>
        <a:xfrm>
          <a:off x="0" y="1082436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36D62-C500-4743-85A1-C9823C4AC0E6}">
      <dsp:nvSpPr>
        <dsp:cNvPr id="0" name=""/>
        <dsp:cNvSpPr/>
      </dsp:nvSpPr>
      <dsp:spPr>
        <a:xfrm>
          <a:off x="0" y="1082436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Provision of services (No reduction in services to the community)</a:t>
          </a:r>
          <a:endParaRPr lang="en-US" sz="2100" kern="1200"/>
        </a:p>
      </dsp:txBody>
      <dsp:txXfrm>
        <a:off x="0" y="1082436"/>
        <a:ext cx="10287000" cy="540887"/>
      </dsp:txXfrm>
    </dsp:sp>
    <dsp:sp modelId="{CCF39EBB-8829-4FE8-A920-3F88058B055E}">
      <dsp:nvSpPr>
        <dsp:cNvPr id="0" name=""/>
        <dsp:cNvSpPr/>
      </dsp:nvSpPr>
      <dsp:spPr>
        <a:xfrm>
          <a:off x="0" y="1623324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6CF6A-0E91-4909-8C86-8B35A73CD97E}">
      <dsp:nvSpPr>
        <dsp:cNvPr id="0" name=""/>
        <dsp:cNvSpPr/>
      </dsp:nvSpPr>
      <dsp:spPr>
        <a:xfrm>
          <a:off x="0" y="1623324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Public Safety, Health &amp; Welfare as priorities</a:t>
          </a:r>
          <a:endParaRPr lang="en-US" sz="2100" kern="1200"/>
        </a:p>
      </dsp:txBody>
      <dsp:txXfrm>
        <a:off x="0" y="1623324"/>
        <a:ext cx="10287000" cy="540887"/>
      </dsp:txXfrm>
    </dsp:sp>
    <dsp:sp modelId="{2E440B32-6A31-4593-A575-BE0A717558DD}">
      <dsp:nvSpPr>
        <dsp:cNvPr id="0" name=""/>
        <dsp:cNvSpPr/>
      </dsp:nvSpPr>
      <dsp:spPr>
        <a:xfrm>
          <a:off x="0" y="2164212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BB53B-4B66-4CF2-AFDE-47A614E0361B}">
      <dsp:nvSpPr>
        <dsp:cNvPr id="0" name=""/>
        <dsp:cNvSpPr/>
      </dsp:nvSpPr>
      <dsp:spPr>
        <a:xfrm>
          <a:off x="0" y="2164212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Maintaining a stable tax base and tax rate</a:t>
          </a:r>
          <a:endParaRPr lang="en-US" sz="2100" kern="1200"/>
        </a:p>
      </dsp:txBody>
      <dsp:txXfrm>
        <a:off x="0" y="2164212"/>
        <a:ext cx="10287000" cy="540887"/>
      </dsp:txXfrm>
    </dsp:sp>
    <dsp:sp modelId="{D4618D89-1F24-44B9-9A60-69ED2E93C734}">
      <dsp:nvSpPr>
        <dsp:cNvPr id="0" name=""/>
        <dsp:cNvSpPr/>
      </dsp:nvSpPr>
      <dsp:spPr>
        <a:xfrm>
          <a:off x="0" y="2705099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A8F34-0BD2-46AD-8CE1-210E72D5FEC0}">
      <dsp:nvSpPr>
        <dsp:cNvPr id="0" name=""/>
        <dsp:cNvSpPr/>
      </dsp:nvSpPr>
      <dsp:spPr>
        <a:xfrm>
          <a:off x="0" y="2705100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Providing services to 6000+ senior citizen residents</a:t>
          </a:r>
          <a:endParaRPr lang="en-US" sz="2100" kern="1200"/>
        </a:p>
      </dsp:txBody>
      <dsp:txXfrm>
        <a:off x="0" y="2705100"/>
        <a:ext cx="10287000" cy="540887"/>
      </dsp:txXfrm>
    </dsp:sp>
    <dsp:sp modelId="{1DC335A2-DD9B-4EA3-8710-BD121CAB72B2}">
      <dsp:nvSpPr>
        <dsp:cNvPr id="0" name=""/>
        <dsp:cNvSpPr/>
      </dsp:nvSpPr>
      <dsp:spPr>
        <a:xfrm>
          <a:off x="0" y="3245987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B554E7-FCC2-4115-8B9D-207BB87CD7C1}">
      <dsp:nvSpPr>
        <dsp:cNvPr id="0" name=""/>
        <dsp:cNvSpPr/>
      </dsp:nvSpPr>
      <dsp:spPr>
        <a:xfrm>
          <a:off x="0" y="3245987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Remain prepared for disaster response and recovery</a:t>
          </a:r>
          <a:endParaRPr lang="en-US" sz="2100" kern="1200"/>
        </a:p>
      </dsp:txBody>
      <dsp:txXfrm>
        <a:off x="0" y="3245987"/>
        <a:ext cx="10287000" cy="540887"/>
      </dsp:txXfrm>
    </dsp:sp>
    <dsp:sp modelId="{F0A36740-6D81-4E54-A0AB-0BEA97487FFC}">
      <dsp:nvSpPr>
        <dsp:cNvPr id="0" name=""/>
        <dsp:cNvSpPr/>
      </dsp:nvSpPr>
      <dsp:spPr>
        <a:xfrm>
          <a:off x="0" y="3786875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240DD-BC13-4CCF-89D4-0A9D7EB02B2D}">
      <dsp:nvSpPr>
        <dsp:cNvPr id="0" name=""/>
        <dsp:cNvSpPr/>
      </dsp:nvSpPr>
      <dsp:spPr>
        <a:xfrm>
          <a:off x="0" y="3786875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Debt for growth of community and distribution of costs to those who receive the benefit</a:t>
          </a:r>
          <a:endParaRPr lang="en-US" sz="2100" kern="1200" dirty="0"/>
        </a:p>
      </dsp:txBody>
      <dsp:txXfrm>
        <a:off x="0" y="3786875"/>
        <a:ext cx="10287000" cy="540887"/>
      </dsp:txXfrm>
    </dsp:sp>
    <dsp:sp modelId="{9A865FE3-7742-44C3-980E-C963667633B5}">
      <dsp:nvSpPr>
        <dsp:cNvPr id="0" name=""/>
        <dsp:cNvSpPr/>
      </dsp:nvSpPr>
      <dsp:spPr>
        <a:xfrm>
          <a:off x="0" y="4327763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5545D-1B8D-450E-86A5-696358012A08}">
      <dsp:nvSpPr>
        <dsp:cNvPr id="0" name=""/>
        <dsp:cNvSpPr/>
      </dsp:nvSpPr>
      <dsp:spPr>
        <a:xfrm>
          <a:off x="0" y="4327763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Sustainable budgeting</a:t>
          </a:r>
          <a:endParaRPr lang="en-US" sz="2100" kern="1200"/>
        </a:p>
      </dsp:txBody>
      <dsp:txXfrm>
        <a:off x="0" y="4327763"/>
        <a:ext cx="10287000" cy="540887"/>
      </dsp:txXfrm>
    </dsp:sp>
    <dsp:sp modelId="{CE731E15-4D80-4738-87CF-FEBB494B6690}">
      <dsp:nvSpPr>
        <dsp:cNvPr id="0" name=""/>
        <dsp:cNvSpPr/>
      </dsp:nvSpPr>
      <dsp:spPr>
        <a:xfrm>
          <a:off x="0" y="4868651"/>
          <a:ext cx="10287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316ED-5328-4B37-BB43-ED3310A75651}">
      <dsp:nvSpPr>
        <dsp:cNvPr id="0" name=""/>
        <dsp:cNvSpPr/>
      </dsp:nvSpPr>
      <dsp:spPr>
        <a:xfrm>
          <a:off x="0" y="4868651"/>
          <a:ext cx="10287000" cy="540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Maintenance of strong financial ratings from Moody’s and Standard &amp; Poor’s </a:t>
          </a:r>
          <a:endParaRPr lang="en-US" sz="2100" kern="1200"/>
        </a:p>
      </dsp:txBody>
      <dsp:txXfrm>
        <a:off x="0" y="4868651"/>
        <a:ext cx="10287000" cy="540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0BA44-CB72-4779-9F5D-30E2DAF22671}">
      <dsp:nvSpPr>
        <dsp:cNvPr id="0" name=""/>
        <dsp:cNvSpPr/>
      </dsp:nvSpPr>
      <dsp:spPr>
        <a:xfrm>
          <a:off x="147743" y="1188104"/>
          <a:ext cx="1302577" cy="130257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BF080E-8EFB-4220-8AFD-F3F65FF7C898}">
      <dsp:nvSpPr>
        <dsp:cNvPr id="0" name=""/>
        <dsp:cNvSpPr/>
      </dsp:nvSpPr>
      <dsp:spPr>
        <a:xfrm>
          <a:off x="421285" y="1461645"/>
          <a:ext cx="755494" cy="7554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F21FC-159C-455D-8414-87FD5B43FA71}">
      <dsp:nvSpPr>
        <dsp:cNvPr id="0" name=""/>
        <dsp:cNvSpPr/>
      </dsp:nvSpPr>
      <dsp:spPr>
        <a:xfrm>
          <a:off x="1729445" y="1188104"/>
          <a:ext cx="3070361" cy="130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The school district has lost more than $23M in state aid. This has led to a tax increase of over $35M since the enactment of the new State Aid funding legislation. </a:t>
          </a:r>
          <a:endParaRPr lang="en-US" sz="1600" kern="1200" dirty="0"/>
        </a:p>
      </dsp:txBody>
      <dsp:txXfrm>
        <a:off x="1729445" y="1188104"/>
        <a:ext cx="3070361" cy="1302577"/>
      </dsp:txXfrm>
    </dsp:sp>
    <dsp:sp modelId="{69A5EA12-9E2D-4910-A6C3-83B408816677}">
      <dsp:nvSpPr>
        <dsp:cNvPr id="0" name=""/>
        <dsp:cNvSpPr/>
      </dsp:nvSpPr>
      <dsp:spPr>
        <a:xfrm>
          <a:off x="5334793" y="1188104"/>
          <a:ext cx="1302577" cy="130257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C4416-0A31-47A7-AB65-EF2AC75394C8}">
      <dsp:nvSpPr>
        <dsp:cNvPr id="0" name=""/>
        <dsp:cNvSpPr/>
      </dsp:nvSpPr>
      <dsp:spPr>
        <a:xfrm>
          <a:off x="5608334" y="1461645"/>
          <a:ext cx="755494" cy="7554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8427F-B066-4904-BD80-1DBAC5C478CA}">
      <dsp:nvSpPr>
        <dsp:cNvPr id="0" name=""/>
        <dsp:cNvSpPr/>
      </dsp:nvSpPr>
      <dsp:spPr>
        <a:xfrm>
          <a:off x="6916494" y="1188104"/>
          <a:ext cx="3070361" cy="130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The Township has maintained a stable tax rate (a decrease of 6.7% last year and 3.9% this year).</a:t>
          </a:r>
          <a:endParaRPr lang="en-US" sz="1600" kern="1200" dirty="0"/>
        </a:p>
      </dsp:txBody>
      <dsp:txXfrm>
        <a:off x="6916494" y="1188104"/>
        <a:ext cx="3070361" cy="1302577"/>
      </dsp:txXfrm>
    </dsp:sp>
    <dsp:sp modelId="{72FFA64F-FC7E-4F28-A76C-F81F495A24DB}">
      <dsp:nvSpPr>
        <dsp:cNvPr id="0" name=""/>
        <dsp:cNvSpPr/>
      </dsp:nvSpPr>
      <dsp:spPr>
        <a:xfrm>
          <a:off x="147743" y="3510961"/>
          <a:ext cx="1302577" cy="130257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ED9C3A-ACBA-4A86-871B-DE2A6D4BFC22}">
      <dsp:nvSpPr>
        <dsp:cNvPr id="0" name=""/>
        <dsp:cNvSpPr/>
      </dsp:nvSpPr>
      <dsp:spPr>
        <a:xfrm>
          <a:off x="421285" y="3784502"/>
          <a:ext cx="755494" cy="7554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21A42-679D-4C1B-81A9-7623B831C260}">
      <dsp:nvSpPr>
        <dsp:cNvPr id="0" name=""/>
        <dsp:cNvSpPr/>
      </dsp:nvSpPr>
      <dsp:spPr>
        <a:xfrm>
          <a:off x="1729445" y="3510961"/>
          <a:ext cx="3070361" cy="130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The Township cannot control the School nor County tax impacts, which together make-up 68% of the total tax.</a:t>
          </a:r>
          <a:endParaRPr lang="en-US" sz="1600" kern="1200" dirty="0"/>
        </a:p>
      </dsp:txBody>
      <dsp:txXfrm>
        <a:off x="1729445" y="3510961"/>
        <a:ext cx="3070361" cy="1302577"/>
      </dsp:txXfrm>
    </dsp:sp>
    <dsp:sp modelId="{C5A64454-25CA-4505-99B3-3B9C902D789C}">
      <dsp:nvSpPr>
        <dsp:cNvPr id="0" name=""/>
        <dsp:cNvSpPr/>
      </dsp:nvSpPr>
      <dsp:spPr>
        <a:xfrm>
          <a:off x="5334793" y="3510961"/>
          <a:ext cx="1302577" cy="130257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ACE8F-38DE-40B5-B928-DC7355D2F7D0}">
      <dsp:nvSpPr>
        <dsp:cNvPr id="0" name=""/>
        <dsp:cNvSpPr/>
      </dsp:nvSpPr>
      <dsp:spPr>
        <a:xfrm>
          <a:off x="5608334" y="3784502"/>
          <a:ext cx="755494" cy="75549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00614-5967-432F-AABC-A9EED68A64AF}">
      <dsp:nvSpPr>
        <dsp:cNvPr id="0" name=""/>
        <dsp:cNvSpPr/>
      </dsp:nvSpPr>
      <dsp:spPr>
        <a:xfrm>
          <a:off x="6916494" y="3510961"/>
          <a:ext cx="3070361" cy="1302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The Township’s budget is impacted by the school and county taxes as we must increase the Reserve for Uncollected based upon their increases.</a:t>
          </a:r>
          <a:endParaRPr lang="en-US" sz="1600" kern="1200"/>
        </a:p>
      </dsp:txBody>
      <dsp:txXfrm>
        <a:off x="6916494" y="3510961"/>
        <a:ext cx="3070361" cy="1302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039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6318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7336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4639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8743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10D6A-E874-074E-DE66-A891705A1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44777002-AC53-5CEA-45C3-F520E6838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2271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48322F-0570-4F4C-9F73-5BFDBC3B7F6A}" type="slidenum">
              <a:rPr lang="en-US"/>
              <a:pPr/>
              <a:t>2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99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0140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9084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8566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0D6E9-1BFF-7B7B-E179-4359ED5CF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6B4E19AC-44D2-FF03-B0BD-8C4E3A2D5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4759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5353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7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59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817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8730" y="1446991"/>
            <a:ext cx="4609465" cy="3847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627083"/>
                </a:solidFill>
                <a:latin typeface="Calibri"/>
                <a:cs typeface="Calibri"/>
              </a:defRPr>
            </a:lvl1pPr>
          </a:lstStyle>
          <a:p>
            <a:pPr marL="106680">
              <a:lnSpc>
                <a:spcPct val="100000"/>
              </a:lnSpc>
            </a:pPr>
            <a:fld id="{81D60167-4931-47E6-BA6A-407CBD079E47}" type="slidenum">
              <a:rPr spc="15" dirty="0">
                <a:solidFill>
                  <a:srgbClr val="DAE4EE"/>
                </a:solidFill>
              </a:rPr>
              <a:t>‹#›</a:t>
            </a:fld>
            <a:endParaRPr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54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7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8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53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8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58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13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28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marL="106680">
              <a:lnSpc>
                <a:spcPct val="100000"/>
              </a:lnSpc>
            </a:pPr>
            <a:fld id="{81D60167-4931-47E6-BA6A-407CBD079E47}" type="slidenum">
              <a:rPr lang="en-US" spc="15" smtClean="0">
                <a:solidFill>
                  <a:srgbClr val="DAE4EE"/>
                </a:solidFill>
              </a:rPr>
              <a:t>‹#›</a:t>
            </a:fld>
            <a:endParaRPr lang="en-US" spc="15" dirty="0">
              <a:solidFill>
                <a:srgbClr val="DAE4E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134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nschnurr@neptunetownship.or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16.sv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svg"/><Relationship Id="rId5" Type="http://schemas.openxmlformats.org/officeDocument/2006/relationships/image" Target="../media/image14.sv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72" y="4648200"/>
            <a:ext cx="12192000" cy="2286000"/>
          </a:xfrm>
          <a:custGeom>
            <a:avLst/>
            <a:gdLst/>
            <a:ahLst/>
            <a:cxnLst/>
            <a:rect l="l" t="t" r="r" b="b"/>
            <a:pathLst>
              <a:path w="12192000" h="2286000">
                <a:moveTo>
                  <a:pt x="0" y="2286000"/>
                </a:moveTo>
                <a:lnTo>
                  <a:pt x="12192000" y="22860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63CE36FE-B1F9-144F-4307-32033A5C3B72}"/>
              </a:ext>
            </a:extLst>
          </p:cNvPr>
          <p:cNvSpPr txBox="1"/>
          <p:nvPr/>
        </p:nvSpPr>
        <p:spPr>
          <a:xfrm>
            <a:off x="2895600" y="5169714"/>
            <a:ext cx="6662420" cy="872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840"/>
              </a:lnSpc>
            </a:pPr>
            <a:r>
              <a:rPr lang="en-US" sz="6000" b="1" spc="-350" dirty="0">
                <a:solidFill>
                  <a:schemeClr val="bg1"/>
                </a:solidFill>
                <a:latin typeface="Calibri"/>
                <a:cs typeface="Calibri"/>
              </a:rPr>
              <a:t>2026 Municipal Budget</a:t>
            </a:r>
            <a:endParaRPr sz="6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76800" y="3974784"/>
            <a:ext cx="299529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spc="180" dirty="0">
                <a:latin typeface="Calibri"/>
                <a:cs typeface="Calibri"/>
              </a:rPr>
              <a:t>May 11</a:t>
            </a:r>
            <a:r>
              <a:rPr sz="3200" spc="20" dirty="0">
                <a:latin typeface="Calibri"/>
                <a:cs typeface="Calibri"/>
              </a:rPr>
              <a:t>,</a:t>
            </a:r>
            <a:r>
              <a:rPr sz="3200" spc="125" dirty="0">
                <a:latin typeface="Calibri"/>
                <a:cs typeface="Calibri"/>
              </a:rPr>
              <a:t> </a:t>
            </a:r>
            <a:r>
              <a:rPr sz="3200" spc="40" dirty="0">
                <a:latin typeface="Calibri"/>
                <a:cs typeface="Calibri"/>
              </a:rPr>
              <a:t>202</a:t>
            </a:r>
            <a:r>
              <a:rPr lang="en-US" sz="3200" spc="40" dirty="0">
                <a:latin typeface="Calibri"/>
                <a:cs typeface="Calibri"/>
              </a:rPr>
              <a:t>6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028A86-C660-8211-344B-671955475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76200"/>
            <a:ext cx="67056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3021"/>
            <a:ext cx="3609340" cy="3535045"/>
          </a:xfrm>
          <a:custGeom>
            <a:avLst/>
            <a:gdLst/>
            <a:ahLst/>
            <a:cxnLst/>
            <a:rect l="l" t="t" r="r" b="b"/>
            <a:pathLst>
              <a:path w="3609340" h="3535045">
                <a:moveTo>
                  <a:pt x="0" y="0"/>
                </a:moveTo>
                <a:lnTo>
                  <a:pt x="0" y="3534976"/>
                </a:lnTo>
                <a:lnTo>
                  <a:pt x="3608793" y="3534976"/>
                </a:lnTo>
                <a:lnTo>
                  <a:pt x="3312601" y="3523009"/>
                </a:lnTo>
                <a:lnTo>
                  <a:pt x="3022965" y="3487723"/>
                </a:lnTo>
                <a:lnTo>
                  <a:pt x="2740854" y="3430048"/>
                </a:lnTo>
                <a:lnTo>
                  <a:pt x="2467197" y="3350915"/>
                </a:lnTo>
                <a:lnTo>
                  <a:pt x="2202924" y="3251252"/>
                </a:lnTo>
                <a:lnTo>
                  <a:pt x="1948963" y="3131988"/>
                </a:lnTo>
                <a:lnTo>
                  <a:pt x="1706246" y="2994053"/>
                </a:lnTo>
                <a:lnTo>
                  <a:pt x="1475701" y="2838376"/>
                </a:lnTo>
                <a:lnTo>
                  <a:pt x="1258258" y="2665886"/>
                </a:lnTo>
                <a:lnTo>
                  <a:pt x="1054846" y="2477512"/>
                </a:lnTo>
                <a:lnTo>
                  <a:pt x="866395" y="2274185"/>
                </a:lnTo>
                <a:lnTo>
                  <a:pt x="693834" y="2056832"/>
                </a:lnTo>
                <a:lnTo>
                  <a:pt x="538093" y="1826384"/>
                </a:lnTo>
                <a:lnTo>
                  <a:pt x="400102" y="1583769"/>
                </a:lnTo>
                <a:lnTo>
                  <a:pt x="280791" y="1329917"/>
                </a:lnTo>
                <a:lnTo>
                  <a:pt x="181087" y="1065757"/>
                </a:lnTo>
                <a:lnTo>
                  <a:pt x="101922" y="792218"/>
                </a:lnTo>
                <a:lnTo>
                  <a:pt x="44225" y="510230"/>
                </a:lnTo>
                <a:lnTo>
                  <a:pt x="8925" y="220722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19200" y="410742"/>
            <a:ext cx="10414954" cy="1432459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98425" algn="ctr">
              <a:lnSpc>
                <a:spcPct val="100000"/>
              </a:lnSpc>
            </a:pPr>
            <a:r>
              <a:rPr lang="en-US" sz="4400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Board of education </a:t>
            </a:r>
            <a:br>
              <a:rPr lang="en-US" sz="4400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impacts</a:t>
            </a:r>
            <a:endParaRPr sz="4400" b="1" spc="12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52F2A1-F7F2-00CA-EB1B-60BF0B6FB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188452"/>
            <a:ext cx="1587435" cy="1356535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81ACC9A-656A-398E-84F8-3344BD95A5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854577"/>
              </p:ext>
            </p:extLst>
          </p:nvPr>
        </p:nvGraphicFramePr>
        <p:xfrm>
          <a:off x="368438" y="2338954"/>
          <a:ext cx="566928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7857152"/>
              </p:ext>
            </p:extLst>
          </p:nvPr>
        </p:nvGraphicFramePr>
        <p:xfrm>
          <a:off x="6096000" y="2338953"/>
          <a:ext cx="566928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3945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247644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10" h="3610609">
                <a:moveTo>
                  <a:pt x="0" y="3610355"/>
                </a:moveTo>
                <a:lnTo>
                  <a:pt x="3610356" y="3610355"/>
                </a:lnTo>
                <a:lnTo>
                  <a:pt x="3314257" y="3598386"/>
                </a:lnTo>
                <a:lnTo>
                  <a:pt x="3024748" y="3563100"/>
                </a:lnTo>
                <a:lnTo>
                  <a:pt x="2742760" y="3505426"/>
                </a:lnTo>
                <a:lnTo>
                  <a:pt x="2469221" y="3426292"/>
                </a:lnTo>
                <a:lnTo>
                  <a:pt x="2205061" y="3326629"/>
                </a:lnTo>
                <a:lnTo>
                  <a:pt x="1951209" y="3207365"/>
                </a:lnTo>
                <a:lnTo>
                  <a:pt x="1708594" y="3069430"/>
                </a:lnTo>
                <a:lnTo>
                  <a:pt x="1478146" y="2913753"/>
                </a:lnTo>
                <a:lnTo>
                  <a:pt x="1260793" y="2741263"/>
                </a:lnTo>
                <a:lnTo>
                  <a:pt x="1057465" y="2552890"/>
                </a:lnTo>
                <a:lnTo>
                  <a:pt x="869092" y="2349562"/>
                </a:lnTo>
                <a:lnTo>
                  <a:pt x="696602" y="2132209"/>
                </a:lnTo>
                <a:lnTo>
                  <a:pt x="540925" y="1901761"/>
                </a:lnTo>
                <a:lnTo>
                  <a:pt x="402989" y="1659146"/>
                </a:lnTo>
                <a:lnTo>
                  <a:pt x="283725" y="1405294"/>
                </a:lnTo>
                <a:lnTo>
                  <a:pt x="184062" y="1141134"/>
                </a:lnTo>
                <a:lnTo>
                  <a:pt x="104929" y="867595"/>
                </a:lnTo>
                <a:lnTo>
                  <a:pt x="47254" y="585607"/>
                </a:lnTo>
                <a:lnTo>
                  <a:pt x="11968" y="296099"/>
                </a:lnTo>
                <a:lnTo>
                  <a:pt x="0" y="9"/>
                </a:lnTo>
                <a:lnTo>
                  <a:pt x="0" y="3610355"/>
                </a:lnTo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14ACC2-6C72-8378-E4C8-A7406C5C5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75" y="56921"/>
            <a:ext cx="1457169" cy="1245217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149D01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012340"/>
              </p:ext>
            </p:extLst>
          </p:nvPr>
        </p:nvGraphicFramePr>
        <p:xfrm>
          <a:off x="2362795" y="784228"/>
          <a:ext cx="7466410" cy="5652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92012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730777"/>
            <a:ext cx="978408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8665" algn="ctr">
              <a:lnSpc>
                <a:spcPct val="100000"/>
              </a:lnSpc>
            </a:pPr>
            <a:r>
              <a:rPr lang="en-US" sz="4000" b="1" spc="55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 Estimated</a:t>
            </a:r>
            <a:r>
              <a:rPr lang="en-US" sz="4000" b="1" spc="13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pc="-1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4000" b="1" spc="285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ax</a:t>
            </a:r>
            <a:r>
              <a:rPr lang="en-US" b="1" spc="105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apportionment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5D68E-1FC5-6E97-5280-9A1325735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33202"/>
            <a:ext cx="1745555" cy="1610705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EDD58FF-2D4B-4D80-B5CA-EDB7408FC5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4254187"/>
              </p:ext>
            </p:extLst>
          </p:nvPr>
        </p:nvGraphicFramePr>
        <p:xfrm>
          <a:off x="2667000" y="1981200"/>
          <a:ext cx="7277100" cy="4729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286000"/>
          </a:xfrm>
          <a:custGeom>
            <a:avLst/>
            <a:gdLst/>
            <a:ahLst/>
            <a:cxnLst/>
            <a:rect l="l" t="t" r="r" b="b"/>
            <a:pathLst>
              <a:path w="12192000" h="2286000">
                <a:moveTo>
                  <a:pt x="0" y="2285999"/>
                </a:moveTo>
                <a:lnTo>
                  <a:pt x="12192000" y="2285999"/>
                </a:lnTo>
                <a:lnTo>
                  <a:pt x="12192000" y="0"/>
                </a:lnTo>
                <a:lnTo>
                  <a:pt x="0" y="0"/>
                </a:lnTo>
                <a:lnTo>
                  <a:pt x="0" y="22859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285999"/>
            <a:ext cx="12192000" cy="4572000"/>
          </a:xfrm>
          <a:custGeom>
            <a:avLst/>
            <a:gdLst/>
            <a:ahLst/>
            <a:cxnLst/>
            <a:rect l="l" t="t" r="r" b="b"/>
            <a:pathLst>
              <a:path w="12192000" h="4572000">
                <a:moveTo>
                  <a:pt x="12192000" y="4571997"/>
                </a:moveTo>
                <a:lnTo>
                  <a:pt x="12192000" y="0"/>
                </a:lnTo>
                <a:lnTo>
                  <a:pt x="0" y="0"/>
                </a:lnTo>
                <a:lnTo>
                  <a:pt x="0" y="4571997"/>
                </a:lnTo>
                <a:lnTo>
                  <a:pt x="12192000" y="457199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4400" y="892547"/>
            <a:ext cx="9757410" cy="534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3770"/>
              </a:lnSpc>
            </a:pPr>
            <a:r>
              <a:rPr lang="en-US" sz="5000" b="1" spc="-195" dirty="0">
                <a:latin typeface="Calibri"/>
                <a:cs typeface="Calibri"/>
              </a:rPr>
              <a:t>2026 Capital Plan</a:t>
            </a:r>
            <a:endParaRPr sz="5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7944" y="2599327"/>
            <a:ext cx="11090656" cy="31803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spc="110" dirty="0">
                <a:solidFill>
                  <a:srgbClr val="FFFFFF"/>
                </a:solidFill>
                <a:latin typeface="Calibri"/>
                <a:cs typeface="Calibri"/>
              </a:rPr>
              <a:t>Well-managed debt service provides for capital flexibility and enables the continuous funding of necessary infrastructure improvements.</a:t>
            </a: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sz="2000" b="1" spc="110" dirty="0">
                <a:solidFill>
                  <a:srgbClr val="FFFFFF"/>
                </a:solidFill>
                <a:latin typeface="Calibri"/>
                <a:cs typeface="Calibri"/>
              </a:rPr>
              <a:t>Pl</a:t>
            </a:r>
            <a:r>
              <a:rPr sz="2000" b="1" spc="1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nn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1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2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18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pi</a:t>
            </a: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114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oj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1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  <a:p>
            <a:pPr marL="754380" marR="5080" indent="-284480">
              <a:buClr>
                <a:srgbClr val="FFFFFF"/>
              </a:buClr>
              <a:buSzPct val="73076"/>
              <a:buFont typeface="Arial"/>
              <a:buChar char="•"/>
              <a:tabLst>
                <a:tab pos="755015" algn="l"/>
              </a:tabLst>
            </a:pPr>
            <a:r>
              <a:rPr lang="en-US" sz="2000" b="1" spc="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b="1" spc="16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1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avin</a:t>
            </a:r>
            <a:r>
              <a:rPr sz="2000" b="1" spc="204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en-US" sz="2000" b="1" spc="6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754380" marR="5080" indent="-284480">
              <a:buClr>
                <a:srgbClr val="FFFFFF"/>
              </a:buClr>
              <a:buSzPct val="73076"/>
              <a:buFont typeface="Arial"/>
              <a:buChar char="•"/>
              <a:tabLst>
                <a:tab pos="755015" algn="l"/>
              </a:tabLst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ai</a:t>
            </a:r>
            <a:r>
              <a:rPr sz="2000" b="1" spc="8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140" dirty="0">
                <a:solidFill>
                  <a:srgbClr val="FFFFFF"/>
                </a:solidFill>
                <a:latin typeface="Calibri"/>
                <a:cs typeface="Calibri"/>
              </a:rPr>
              <a:t>age</a:t>
            </a:r>
            <a:r>
              <a:rPr sz="200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im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1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000" dirty="0">
              <a:latin typeface="Calibri"/>
              <a:cs typeface="Calibri"/>
            </a:endParaRPr>
          </a:p>
          <a:p>
            <a:pPr marL="754380" indent="-284480">
              <a:buClr>
                <a:srgbClr val="FFFFFF"/>
              </a:buClr>
              <a:buSzPct val="73076"/>
              <a:buFont typeface="Arial"/>
              <a:buChar char="•"/>
              <a:tabLst>
                <a:tab pos="755015" algn="l"/>
              </a:tabLst>
            </a:pPr>
            <a:r>
              <a:rPr sz="2000" b="1" spc="9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85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on/</a:t>
            </a:r>
            <a:r>
              <a:rPr sz="2000" b="1" spc="-6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90" dirty="0">
                <a:solidFill>
                  <a:srgbClr val="FFFFFF"/>
                </a:solidFill>
                <a:latin typeface="Calibri"/>
                <a:cs typeface="Calibri"/>
              </a:rPr>
              <a:t>ark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1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-6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eme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1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000" dirty="0">
              <a:latin typeface="Calibri"/>
              <a:cs typeface="Calibri"/>
            </a:endParaRPr>
          </a:p>
          <a:p>
            <a:pPr marL="754380" indent="-284480">
              <a:spcBef>
                <a:spcPts val="180"/>
              </a:spcBef>
              <a:buClr>
                <a:srgbClr val="FFFFFF"/>
              </a:buClr>
              <a:buSzPct val="73076"/>
              <a:buFont typeface="Arial"/>
              <a:buChar char="•"/>
              <a:tabLst>
                <a:tab pos="755015" algn="l"/>
              </a:tabLst>
            </a:pP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Publ</a:t>
            </a: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15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130" dirty="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ety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85" dirty="0">
                <a:solidFill>
                  <a:srgbClr val="FFFFFF"/>
                </a:solidFill>
                <a:latin typeface="Calibri"/>
                <a:cs typeface="Calibri"/>
              </a:rPr>
              <a:t>mp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eme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1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lang="en-US" sz="20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6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pme</a:t>
            </a: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2000" dirty="0">
              <a:latin typeface="Calibri"/>
              <a:cs typeface="Calibri"/>
            </a:endParaRPr>
          </a:p>
          <a:p>
            <a:pPr marL="754380" indent="-284480">
              <a:lnSpc>
                <a:spcPct val="100000"/>
              </a:lnSpc>
              <a:spcBef>
                <a:spcPts val="190"/>
              </a:spcBef>
              <a:buClr>
                <a:srgbClr val="FFFFFF"/>
              </a:buClr>
              <a:buSzPct val="73076"/>
              <a:buFont typeface="Arial"/>
              <a:buChar char="•"/>
              <a:tabLst>
                <a:tab pos="755015" algn="l"/>
              </a:tabLst>
            </a:pPr>
            <a:r>
              <a:rPr sz="2000" b="1" spc="-1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echno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000" b="1" spc="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b="1" spc="15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000" b="1" spc="16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hanc</a:t>
            </a:r>
            <a:r>
              <a:rPr sz="2000" b="1" spc="7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1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lang="en-US" sz="2000" b="1" spc="12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754380" indent="-284480">
              <a:lnSpc>
                <a:spcPct val="100000"/>
              </a:lnSpc>
              <a:spcBef>
                <a:spcPts val="190"/>
              </a:spcBef>
              <a:buClr>
                <a:srgbClr val="FFFFFF"/>
              </a:buClr>
              <a:buSzPct val="73076"/>
              <a:buFont typeface="Arial"/>
              <a:buChar char="•"/>
              <a:tabLst>
                <a:tab pos="755015" algn="l"/>
              </a:tabLst>
            </a:pPr>
            <a:r>
              <a:rPr lang="en-US" sz="2000" b="1" spc="120" dirty="0">
                <a:solidFill>
                  <a:srgbClr val="FFFFFF"/>
                </a:solidFill>
                <a:latin typeface="Calibri"/>
                <a:cs typeface="Calibri"/>
              </a:rPr>
              <a:t>Improvements to lakes</a:t>
            </a:r>
          </a:p>
          <a:p>
            <a:pPr marL="754380" indent="-284480">
              <a:lnSpc>
                <a:spcPct val="100000"/>
              </a:lnSpc>
              <a:spcBef>
                <a:spcPts val="190"/>
              </a:spcBef>
              <a:buClr>
                <a:srgbClr val="FFFFFF"/>
              </a:buClr>
              <a:buSzPct val="73076"/>
              <a:buFont typeface="Arial"/>
              <a:buChar char="•"/>
              <a:tabLst>
                <a:tab pos="755015" algn="l"/>
              </a:tabLst>
            </a:pPr>
            <a:r>
              <a:rPr lang="en-US" sz="2000" b="1" spc="120" dirty="0">
                <a:solidFill>
                  <a:srgbClr val="FFFFFF"/>
                </a:solidFill>
                <a:latin typeface="Calibri"/>
                <a:cs typeface="Calibri"/>
              </a:rPr>
              <a:t>Environmentally friendly flood reduction projects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23CA55-4A37-0AC3-40EC-B94C7E366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6493" y="379856"/>
            <a:ext cx="1396195" cy="11931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247644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10" h="3610609">
                <a:moveTo>
                  <a:pt x="0" y="3610355"/>
                </a:moveTo>
                <a:lnTo>
                  <a:pt x="3610356" y="3610355"/>
                </a:lnTo>
                <a:lnTo>
                  <a:pt x="3314257" y="3598386"/>
                </a:lnTo>
                <a:lnTo>
                  <a:pt x="3024748" y="3563100"/>
                </a:lnTo>
                <a:lnTo>
                  <a:pt x="2742760" y="3505426"/>
                </a:lnTo>
                <a:lnTo>
                  <a:pt x="2469221" y="3426292"/>
                </a:lnTo>
                <a:lnTo>
                  <a:pt x="2205061" y="3326629"/>
                </a:lnTo>
                <a:lnTo>
                  <a:pt x="1951209" y="3207365"/>
                </a:lnTo>
                <a:lnTo>
                  <a:pt x="1708594" y="3069430"/>
                </a:lnTo>
                <a:lnTo>
                  <a:pt x="1478146" y="2913753"/>
                </a:lnTo>
                <a:lnTo>
                  <a:pt x="1260793" y="2741263"/>
                </a:lnTo>
                <a:lnTo>
                  <a:pt x="1057465" y="2552890"/>
                </a:lnTo>
                <a:lnTo>
                  <a:pt x="869092" y="2349562"/>
                </a:lnTo>
                <a:lnTo>
                  <a:pt x="696602" y="2132209"/>
                </a:lnTo>
                <a:lnTo>
                  <a:pt x="540925" y="1901761"/>
                </a:lnTo>
                <a:lnTo>
                  <a:pt x="402989" y="1659146"/>
                </a:lnTo>
                <a:lnTo>
                  <a:pt x="283725" y="1405294"/>
                </a:lnTo>
                <a:lnTo>
                  <a:pt x="184062" y="1141134"/>
                </a:lnTo>
                <a:lnTo>
                  <a:pt x="104929" y="867595"/>
                </a:lnTo>
                <a:lnTo>
                  <a:pt x="47254" y="585607"/>
                </a:lnTo>
                <a:lnTo>
                  <a:pt x="11968" y="296099"/>
                </a:lnTo>
                <a:lnTo>
                  <a:pt x="0" y="9"/>
                </a:lnTo>
                <a:lnTo>
                  <a:pt x="0" y="3610355"/>
                </a:lnTo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E75DAE2-D41E-49FF-B3F2-E0C697FEC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128905"/>
            <a:ext cx="9574396" cy="16764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Sewer utility (sanitary)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ABEDE25-F907-F129-B95F-69D8003594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7909" y="1877289"/>
            <a:ext cx="6554867" cy="3610609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Sewer utility is self-liquidating and regenerating surplus.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Sewer infrastructure projects will continue in efforts to reduce Infiltration &amp; Inflow and prevent pollution of waterways.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Sewer treatment costs remain stable due to reduced flow, benefiting Neptune and the Sewer Authority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Maintaining strong surplus position to prepare for long term infrastructure improvements.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14ACC2-6C72-8378-E4C8-A7406C5C5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75" y="56921"/>
            <a:ext cx="1457169" cy="1245217"/>
          </a:xfrm>
          <a:prstGeom prst="rect">
            <a:avLst/>
          </a:prstGeom>
        </p:spPr>
      </p:pic>
      <p:pic>
        <p:nvPicPr>
          <p:cNvPr id="7" name="Picture 4" descr="Storm Drain Dumping">
            <a:extLst>
              <a:ext uri="{FF2B5EF4-FFF2-40B4-BE49-F238E27FC236}">
                <a16:creationId xmlns:a16="http://schemas.microsoft.com/office/drawing/2014/main" id="{7FBF85BE-4811-C4AD-33FC-049C725A4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867" y="1805303"/>
            <a:ext cx="5103334" cy="361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758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247644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10" h="3610609">
                <a:moveTo>
                  <a:pt x="0" y="3610355"/>
                </a:moveTo>
                <a:lnTo>
                  <a:pt x="3610356" y="3610355"/>
                </a:lnTo>
                <a:lnTo>
                  <a:pt x="3314257" y="3598386"/>
                </a:lnTo>
                <a:lnTo>
                  <a:pt x="3024748" y="3563100"/>
                </a:lnTo>
                <a:lnTo>
                  <a:pt x="2742760" y="3505426"/>
                </a:lnTo>
                <a:lnTo>
                  <a:pt x="2469221" y="3426292"/>
                </a:lnTo>
                <a:lnTo>
                  <a:pt x="2205061" y="3326629"/>
                </a:lnTo>
                <a:lnTo>
                  <a:pt x="1951209" y="3207365"/>
                </a:lnTo>
                <a:lnTo>
                  <a:pt x="1708594" y="3069430"/>
                </a:lnTo>
                <a:lnTo>
                  <a:pt x="1478146" y="2913753"/>
                </a:lnTo>
                <a:lnTo>
                  <a:pt x="1260793" y="2741263"/>
                </a:lnTo>
                <a:lnTo>
                  <a:pt x="1057465" y="2552890"/>
                </a:lnTo>
                <a:lnTo>
                  <a:pt x="869092" y="2349562"/>
                </a:lnTo>
                <a:lnTo>
                  <a:pt x="696602" y="2132209"/>
                </a:lnTo>
                <a:lnTo>
                  <a:pt x="540925" y="1901761"/>
                </a:lnTo>
                <a:lnTo>
                  <a:pt x="402989" y="1659146"/>
                </a:lnTo>
                <a:lnTo>
                  <a:pt x="283725" y="1405294"/>
                </a:lnTo>
                <a:lnTo>
                  <a:pt x="184062" y="1141134"/>
                </a:lnTo>
                <a:lnTo>
                  <a:pt x="104929" y="867595"/>
                </a:lnTo>
                <a:lnTo>
                  <a:pt x="47254" y="585607"/>
                </a:lnTo>
                <a:lnTo>
                  <a:pt x="11968" y="296099"/>
                </a:lnTo>
                <a:lnTo>
                  <a:pt x="0" y="9"/>
                </a:lnTo>
                <a:lnTo>
                  <a:pt x="0" y="3610355"/>
                </a:lnTo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E75DAE2-D41E-49FF-B3F2-E0C697FEC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128905"/>
            <a:ext cx="9574396" cy="16764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marina utility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ABEDE25-F907-F129-B95F-69D8003594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805304"/>
            <a:ext cx="6554867" cy="3610609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Marina utility is self-liquidating and regenerating surplus.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Marina rates remain stable due to increased revenue from dockage, winter storage, and kayak storage (marina user fees). 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Additional revenue is expected from increased storage capacity and sold-out dock space.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14ACC2-6C72-8378-E4C8-A7406C5C5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75" y="56921"/>
            <a:ext cx="1457169" cy="1245217"/>
          </a:xfrm>
          <a:prstGeom prst="rect">
            <a:avLst/>
          </a:prstGeom>
        </p:spPr>
      </p:pic>
      <p:pic>
        <p:nvPicPr>
          <p:cNvPr id="5" name="Picture 2" descr="Image result for shark river hills marina">
            <a:extLst>
              <a:ext uri="{FF2B5EF4-FFF2-40B4-BE49-F238E27FC236}">
                <a16:creationId xmlns:a16="http://schemas.microsoft.com/office/drawing/2014/main" id="{89B2C359-6C8B-9E97-75A9-1A0BBA73F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995" y="4889939"/>
            <a:ext cx="427300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0B33CB-ACDD-93C5-8EA0-D2CEF578F7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475"/>
          <a:stretch/>
        </p:blipFill>
        <p:spPr>
          <a:xfrm>
            <a:off x="8500035" y="1786117"/>
            <a:ext cx="2348924" cy="301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03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3021"/>
            <a:ext cx="3609340" cy="3535045"/>
          </a:xfrm>
          <a:custGeom>
            <a:avLst/>
            <a:gdLst/>
            <a:ahLst/>
            <a:cxnLst/>
            <a:rect l="l" t="t" r="r" b="b"/>
            <a:pathLst>
              <a:path w="3609340" h="3535045">
                <a:moveTo>
                  <a:pt x="0" y="0"/>
                </a:moveTo>
                <a:lnTo>
                  <a:pt x="0" y="3534976"/>
                </a:lnTo>
                <a:lnTo>
                  <a:pt x="3608793" y="3534976"/>
                </a:lnTo>
                <a:lnTo>
                  <a:pt x="3312601" y="3523009"/>
                </a:lnTo>
                <a:lnTo>
                  <a:pt x="3022965" y="3487723"/>
                </a:lnTo>
                <a:lnTo>
                  <a:pt x="2740854" y="3430048"/>
                </a:lnTo>
                <a:lnTo>
                  <a:pt x="2467197" y="3350915"/>
                </a:lnTo>
                <a:lnTo>
                  <a:pt x="2202924" y="3251252"/>
                </a:lnTo>
                <a:lnTo>
                  <a:pt x="1948963" y="3131988"/>
                </a:lnTo>
                <a:lnTo>
                  <a:pt x="1706246" y="2994053"/>
                </a:lnTo>
                <a:lnTo>
                  <a:pt x="1475701" y="2838376"/>
                </a:lnTo>
                <a:lnTo>
                  <a:pt x="1258258" y="2665886"/>
                </a:lnTo>
                <a:lnTo>
                  <a:pt x="1054846" y="2477512"/>
                </a:lnTo>
                <a:lnTo>
                  <a:pt x="866395" y="2274185"/>
                </a:lnTo>
                <a:lnTo>
                  <a:pt x="693834" y="2056832"/>
                </a:lnTo>
                <a:lnTo>
                  <a:pt x="538093" y="1826384"/>
                </a:lnTo>
                <a:lnTo>
                  <a:pt x="400102" y="1583769"/>
                </a:lnTo>
                <a:lnTo>
                  <a:pt x="280791" y="1329917"/>
                </a:lnTo>
                <a:lnTo>
                  <a:pt x="181087" y="1065757"/>
                </a:lnTo>
                <a:lnTo>
                  <a:pt x="101922" y="792218"/>
                </a:lnTo>
                <a:lnTo>
                  <a:pt x="44225" y="510230"/>
                </a:lnTo>
                <a:lnTo>
                  <a:pt x="8925" y="220722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4400" y="320675"/>
            <a:ext cx="9784080" cy="693795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98425">
              <a:lnSpc>
                <a:spcPct val="100000"/>
              </a:lnSpc>
            </a:pPr>
            <a:r>
              <a:rPr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en-US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b="1" spc="14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1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</a:t>
            </a:r>
            <a:r>
              <a:rPr b="1" spc="8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b="1" spc="1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spc="3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b="1" spc="35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00200" y="1479597"/>
            <a:ext cx="8236330" cy="4025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05410" indent="-342900">
              <a:lnSpc>
                <a:spcPct val="90000"/>
              </a:lnSpc>
              <a:buSzPct val="79166"/>
              <a:buFont typeface="Arial"/>
              <a:buChar char="•"/>
              <a:tabLst>
                <a:tab pos="355600" algn="l"/>
              </a:tabLst>
            </a:pPr>
            <a:r>
              <a:rPr lang="en-US" sz="2400" b="1" spc="50" dirty="0">
                <a:latin typeface="Calibri"/>
                <a:cs typeface="Calibri"/>
              </a:rPr>
              <a:t>Projected revenues and controlled spending will maintain healthy surplus levels that assures the Township remains prepared for emergencies and economic downturns without any large tax spikes.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0000"/>
              </a:lnSpc>
              <a:buSzPct val="79166"/>
              <a:buFont typeface="Arial"/>
              <a:buChar char="•"/>
              <a:tabLst>
                <a:tab pos="355600" algn="l"/>
              </a:tabLst>
            </a:pPr>
            <a:r>
              <a:rPr lang="en-US" sz="2400" b="1" spc="30" dirty="0">
                <a:latin typeface="Calibri"/>
                <a:cs typeface="Calibri"/>
              </a:rPr>
              <a:t>Continued redevelopment is expected to grow the tax base, allowing for tax rate stability.</a:t>
            </a:r>
          </a:p>
          <a:p>
            <a:pPr marL="355600" marR="5080" indent="-342900">
              <a:lnSpc>
                <a:spcPct val="90000"/>
              </a:lnSpc>
              <a:buSzPct val="79166"/>
              <a:buFont typeface="Arial"/>
              <a:buChar char="•"/>
              <a:tabLst>
                <a:tab pos="355600" algn="l"/>
              </a:tabLst>
            </a:pPr>
            <a:endParaRPr lang="en-US" sz="2400" b="1" spc="30" dirty="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buSzPct val="79166"/>
              <a:buFont typeface="Arial"/>
              <a:buChar char="•"/>
              <a:tabLst>
                <a:tab pos="355600" algn="l"/>
              </a:tabLst>
            </a:pPr>
            <a:r>
              <a:rPr lang="en-US" sz="2400" b="1" spc="3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 2026 remains financially challenging, the Township is well positioned to continue key projects and community initiatives while maintaining strong fiscal stability.</a:t>
            </a:r>
            <a:endParaRPr lang="en-US" sz="2400" b="1" spc="30" dirty="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buSzPct val="79166"/>
              <a:buFont typeface="Arial"/>
              <a:buChar char="•"/>
              <a:tabLst>
                <a:tab pos="355600" algn="l"/>
              </a:tabLst>
            </a:pPr>
            <a:endParaRPr lang="en-US" sz="2400" b="1" spc="30" dirty="0">
              <a:latin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B04494-E203-6CC9-7E34-D53F8B25F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82200" y="347760"/>
            <a:ext cx="1804572" cy="1542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DE5341-E7C9-D2B8-04FE-46E835523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C0120CB-0166-06B4-F88A-169843DEB682}"/>
              </a:ext>
            </a:extLst>
          </p:cNvPr>
          <p:cNvSpPr/>
          <p:nvPr/>
        </p:nvSpPr>
        <p:spPr>
          <a:xfrm>
            <a:off x="3772" y="4038600"/>
            <a:ext cx="12192000" cy="2895600"/>
          </a:xfrm>
          <a:custGeom>
            <a:avLst/>
            <a:gdLst/>
            <a:ahLst/>
            <a:cxnLst/>
            <a:rect l="l" t="t" r="r" b="b"/>
            <a:pathLst>
              <a:path w="12192000" h="2286000">
                <a:moveTo>
                  <a:pt x="0" y="2286000"/>
                </a:moveTo>
                <a:lnTo>
                  <a:pt x="12192000" y="22860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54196F03-36CF-B476-837F-DBC996532580}"/>
              </a:ext>
            </a:extLst>
          </p:cNvPr>
          <p:cNvSpPr txBox="1"/>
          <p:nvPr/>
        </p:nvSpPr>
        <p:spPr>
          <a:xfrm>
            <a:off x="914400" y="4101866"/>
            <a:ext cx="10515600" cy="276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6000" b="1" spc="-350" dirty="0">
                <a:solidFill>
                  <a:schemeClr val="bg1"/>
                </a:solidFill>
                <a:latin typeface="Calibri"/>
                <a:cs typeface="Calibri"/>
              </a:rPr>
              <a:t>Public Comment &amp; Questions</a:t>
            </a:r>
          </a:p>
          <a:p>
            <a:pPr algn="ctr"/>
            <a:endParaRPr lang="en-US" sz="3800" b="1" spc="-350" dirty="0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US" sz="4000" b="1" spc="-350" dirty="0">
                <a:solidFill>
                  <a:schemeClr val="bg1"/>
                </a:solidFill>
                <a:latin typeface="Calibri"/>
                <a:cs typeface="Calibri"/>
              </a:rPr>
              <a:t>Nicole Schnurr, CMFO</a:t>
            </a:r>
          </a:p>
          <a:p>
            <a:pPr algn="ctr"/>
            <a:r>
              <a:rPr lang="en-US" sz="4000" b="1" spc="-350" dirty="0">
                <a:solidFill>
                  <a:srgbClr val="0070C0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nschnurr@neptunetownship.org</a:t>
            </a:r>
            <a:endParaRPr lang="en-US" sz="4000" b="1" spc="-35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D9A19B-714B-936A-348F-4902C584B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76200"/>
            <a:ext cx="67056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95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59150" y="304800"/>
            <a:ext cx="8832850" cy="60960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Budget / Mission Statement</a:t>
            </a:r>
          </a:p>
        </p:txBody>
      </p:sp>
      <p:graphicFrame>
        <p:nvGraphicFramePr>
          <p:cNvPr id="57351" name="Rectangle 3">
            <a:extLst>
              <a:ext uri="{FF2B5EF4-FFF2-40B4-BE49-F238E27FC236}">
                <a16:creationId xmlns:a16="http://schemas.microsoft.com/office/drawing/2014/main" id="{67801AF9-C045-5A0C-CC13-002C2D2D7D9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82910199"/>
              </p:ext>
            </p:extLst>
          </p:nvPr>
        </p:nvGraphicFramePr>
        <p:xfrm>
          <a:off x="1905000" y="1447800"/>
          <a:ext cx="10287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126789"/>
            <a:ext cx="1371600" cy="11720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676400" y="1022178"/>
            <a:ext cx="884169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800" b="1" spc="120" dirty="0">
                <a:latin typeface="Calibri"/>
                <a:cs typeface="Calibri"/>
              </a:rPr>
              <a:t>Budge</a:t>
            </a:r>
            <a:r>
              <a:rPr sz="4800" b="1" spc="80" dirty="0">
                <a:latin typeface="Calibri"/>
                <a:cs typeface="Calibri"/>
              </a:rPr>
              <a:t>t</a:t>
            </a:r>
            <a:r>
              <a:rPr sz="4800" b="1" spc="150" dirty="0">
                <a:latin typeface="Calibri"/>
                <a:cs typeface="Calibri"/>
              </a:rPr>
              <a:t> </a:t>
            </a:r>
            <a:r>
              <a:rPr sz="4800" b="1" spc="100" dirty="0">
                <a:latin typeface="Calibri"/>
                <a:cs typeface="Calibri"/>
              </a:rPr>
              <a:t>P</a:t>
            </a:r>
            <a:r>
              <a:rPr sz="4800" b="1" spc="5" dirty="0">
                <a:latin typeface="Calibri"/>
                <a:cs typeface="Calibri"/>
              </a:rPr>
              <a:t>r</a:t>
            </a:r>
            <a:r>
              <a:rPr sz="4800" b="1" spc="15" dirty="0">
                <a:latin typeface="Calibri"/>
                <a:cs typeface="Calibri"/>
              </a:rPr>
              <a:t>o</a:t>
            </a:r>
            <a:r>
              <a:rPr sz="4800" b="1" spc="175" dirty="0">
                <a:latin typeface="Calibri"/>
                <a:cs typeface="Calibri"/>
              </a:rPr>
              <a:t>ce</a:t>
            </a:r>
            <a:r>
              <a:rPr sz="4800" b="1" spc="85" dirty="0">
                <a:latin typeface="Calibri"/>
                <a:cs typeface="Calibri"/>
              </a:rPr>
              <a:t>s</a:t>
            </a:r>
            <a:r>
              <a:rPr sz="4800" b="1" spc="225" dirty="0">
                <a:latin typeface="Calibri"/>
                <a:cs typeface="Calibri"/>
              </a:rPr>
              <a:t>s</a:t>
            </a:r>
            <a:r>
              <a:rPr sz="4800" b="1" spc="150" dirty="0">
                <a:latin typeface="Calibri"/>
                <a:cs typeface="Calibri"/>
              </a:rPr>
              <a:t> </a:t>
            </a:r>
            <a:r>
              <a:rPr sz="4800" b="1" spc="-475" dirty="0">
                <a:latin typeface="Calibri"/>
                <a:cs typeface="Calibri"/>
              </a:rPr>
              <a:t>&amp;</a:t>
            </a:r>
            <a:r>
              <a:rPr sz="4800" b="1" spc="130" dirty="0">
                <a:latin typeface="Calibri"/>
                <a:cs typeface="Calibri"/>
              </a:rPr>
              <a:t> </a:t>
            </a:r>
            <a:r>
              <a:rPr sz="4800" b="1" spc="200" dirty="0">
                <a:latin typeface="Calibri"/>
                <a:cs typeface="Calibri"/>
              </a:rPr>
              <a:t>T</a:t>
            </a:r>
            <a:r>
              <a:rPr sz="4800" b="1" spc="60" dirty="0">
                <a:latin typeface="Calibri"/>
                <a:cs typeface="Calibri"/>
              </a:rPr>
              <a:t>imel</a:t>
            </a:r>
            <a:r>
              <a:rPr sz="4800" b="1" spc="45" dirty="0">
                <a:latin typeface="Calibri"/>
                <a:cs typeface="Calibri"/>
              </a:rPr>
              <a:t>i</a:t>
            </a:r>
            <a:r>
              <a:rPr sz="4800" b="1" spc="-30" dirty="0">
                <a:latin typeface="Calibri"/>
                <a:cs typeface="Calibri"/>
              </a:rPr>
              <a:t>ne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6" name="object 6"/>
          <p:cNvSpPr>
            <a:spLocks noChangeAspect="1"/>
          </p:cNvSpPr>
          <p:nvPr/>
        </p:nvSpPr>
        <p:spPr>
          <a:xfrm>
            <a:off x="1313176" y="2293815"/>
            <a:ext cx="2331720" cy="3977640"/>
          </a:xfrm>
          <a:custGeom>
            <a:avLst/>
            <a:gdLst/>
            <a:ahLst/>
            <a:cxnLst/>
            <a:rect l="l" t="t" r="r" b="b"/>
            <a:pathLst>
              <a:path w="2368550" h="3939540">
                <a:moveTo>
                  <a:pt x="0" y="3939540"/>
                </a:moveTo>
                <a:lnTo>
                  <a:pt x="2368296" y="3939540"/>
                </a:lnTo>
                <a:lnTo>
                  <a:pt x="2368296" y="0"/>
                </a:lnTo>
                <a:lnTo>
                  <a:pt x="0" y="0"/>
                </a:lnTo>
                <a:lnTo>
                  <a:pt x="0" y="393954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ChangeAspect="1"/>
          </p:cNvSpPr>
          <p:nvPr/>
        </p:nvSpPr>
        <p:spPr>
          <a:xfrm>
            <a:off x="1381756" y="3713763"/>
            <a:ext cx="2194560" cy="2560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80"/>
              </a:lnSpc>
            </a:pPr>
            <a:r>
              <a:rPr sz="2000" b="1" spc="14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ong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8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erm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FFFFFF"/>
                </a:solidFill>
                <a:latin typeface="Calibri"/>
                <a:cs typeface="Calibri"/>
              </a:rPr>
              <a:t>Capi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9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endParaRPr sz="2000" b="1" dirty="0">
              <a:latin typeface="Calibri"/>
              <a:cs typeface="Calibri"/>
            </a:endParaRPr>
          </a:p>
          <a:p>
            <a:pPr marL="133985">
              <a:lnSpc>
                <a:spcPts val="2280"/>
              </a:lnSpc>
            </a:pP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7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endParaRPr sz="2000" b="1" dirty="0">
              <a:latin typeface="Calibri"/>
              <a:cs typeface="Calibri"/>
            </a:endParaRPr>
          </a:p>
          <a:p>
            <a:pPr marL="513080" marR="217804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42265" algn="l"/>
              </a:tabLst>
            </a:pP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Ye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Ca</a:t>
            </a:r>
            <a:r>
              <a:rPr sz="1400" spc="30" dirty="0">
                <a:solidFill>
                  <a:srgbClr val="FFFFFF"/>
                </a:solidFill>
                <a:latin typeface="Calibri"/>
                <a:cs typeface="Calibri"/>
              </a:rPr>
              <a:t>pi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spc="2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4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r>
              <a:rPr sz="1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spc="4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400" spc="35" dirty="0">
                <a:solidFill>
                  <a:srgbClr val="FFFFFF"/>
                </a:solidFill>
                <a:latin typeface="Calibri"/>
                <a:cs typeface="Calibri"/>
              </a:rPr>
              <a:t>ulat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lang="en-US" sz="14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513080" marR="217804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42265" algn="l"/>
              </a:tabLst>
            </a:pPr>
            <a:r>
              <a:rPr lang="en-US" sz="1400" spc="-10" dirty="0">
                <a:solidFill>
                  <a:srgbClr val="FFFFFF"/>
                </a:solidFill>
                <a:latin typeface="Calibri"/>
                <a:cs typeface="Calibri"/>
              </a:rPr>
              <a:t>Annual Update with input from Department Heads and other professionals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55079" y="2743200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828039" h="828039">
                <a:moveTo>
                  <a:pt x="413765" y="0"/>
                </a:moveTo>
                <a:lnTo>
                  <a:pt x="346661" y="5416"/>
                </a:lnTo>
                <a:lnTo>
                  <a:pt x="283000" y="21098"/>
                </a:lnTo>
                <a:lnTo>
                  <a:pt x="223635" y="46192"/>
                </a:lnTo>
                <a:lnTo>
                  <a:pt x="169420" y="79845"/>
                </a:lnTo>
                <a:lnTo>
                  <a:pt x="121205" y="121205"/>
                </a:lnTo>
                <a:lnTo>
                  <a:pt x="79845" y="169420"/>
                </a:lnTo>
                <a:lnTo>
                  <a:pt x="46192" y="223635"/>
                </a:lnTo>
                <a:lnTo>
                  <a:pt x="21098" y="283000"/>
                </a:lnTo>
                <a:lnTo>
                  <a:pt x="5416" y="346661"/>
                </a:lnTo>
                <a:lnTo>
                  <a:pt x="0" y="413765"/>
                </a:lnTo>
                <a:lnTo>
                  <a:pt x="1371" y="447695"/>
                </a:lnTo>
                <a:lnTo>
                  <a:pt x="12027" y="513184"/>
                </a:lnTo>
                <a:lnTo>
                  <a:pt x="32521" y="574803"/>
                </a:lnTo>
                <a:lnTo>
                  <a:pt x="62002" y="631700"/>
                </a:lnTo>
                <a:lnTo>
                  <a:pt x="99615" y="683022"/>
                </a:lnTo>
                <a:lnTo>
                  <a:pt x="144509" y="727916"/>
                </a:lnTo>
                <a:lnTo>
                  <a:pt x="195831" y="765529"/>
                </a:lnTo>
                <a:lnTo>
                  <a:pt x="252728" y="795010"/>
                </a:lnTo>
                <a:lnTo>
                  <a:pt x="314347" y="815504"/>
                </a:lnTo>
                <a:lnTo>
                  <a:pt x="379836" y="826160"/>
                </a:lnTo>
                <a:lnTo>
                  <a:pt x="413765" y="827531"/>
                </a:lnTo>
                <a:lnTo>
                  <a:pt x="447695" y="826160"/>
                </a:lnTo>
                <a:lnTo>
                  <a:pt x="513184" y="815504"/>
                </a:lnTo>
                <a:lnTo>
                  <a:pt x="574803" y="795010"/>
                </a:lnTo>
                <a:lnTo>
                  <a:pt x="631700" y="765529"/>
                </a:lnTo>
                <a:lnTo>
                  <a:pt x="683022" y="727916"/>
                </a:lnTo>
                <a:lnTo>
                  <a:pt x="727916" y="683022"/>
                </a:lnTo>
                <a:lnTo>
                  <a:pt x="765529" y="631700"/>
                </a:lnTo>
                <a:lnTo>
                  <a:pt x="795010" y="574803"/>
                </a:lnTo>
                <a:lnTo>
                  <a:pt x="815504" y="513184"/>
                </a:lnTo>
                <a:lnTo>
                  <a:pt x="826160" y="447695"/>
                </a:lnTo>
                <a:lnTo>
                  <a:pt x="827532" y="413765"/>
                </a:lnTo>
                <a:lnTo>
                  <a:pt x="826160" y="379836"/>
                </a:lnTo>
                <a:lnTo>
                  <a:pt x="815504" y="314347"/>
                </a:lnTo>
                <a:lnTo>
                  <a:pt x="795010" y="252728"/>
                </a:lnTo>
                <a:lnTo>
                  <a:pt x="765529" y="195831"/>
                </a:lnTo>
                <a:lnTo>
                  <a:pt x="727916" y="144509"/>
                </a:lnTo>
                <a:lnTo>
                  <a:pt x="683022" y="99615"/>
                </a:lnTo>
                <a:lnTo>
                  <a:pt x="631700" y="62002"/>
                </a:lnTo>
                <a:lnTo>
                  <a:pt x="574803" y="32521"/>
                </a:lnTo>
                <a:lnTo>
                  <a:pt x="513184" y="12027"/>
                </a:lnTo>
                <a:lnTo>
                  <a:pt x="447695" y="1371"/>
                </a:lnTo>
                <a:lnTo>
                  <a:pt x="413765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>
            <a:spLocks noChangeAspect="1"/>
          </p:cNvSpPr>
          <p:nvPr/>
        </p:nvSpPr>
        <p:spPr>
          <a:xfrm>
            <a:off x="3730306" y="2286000"/>
            <a:ext cx="2331720" cy="3977640"/>
          </a:xfrm>
          <a:custGeom>
            <a:avLst/>
            <a:gdLst/>
            <a:ahLst/>
            <a:cxnLst/>
            <a:rect l="l" t="t" r="r" b="b"/>
            <a:pathLst>
              <a:path w="2368550" h="3939540">
                <a:moveTo>
                  <a:pt x="0" y="3939540"/>
                </a:moveTo>
                <a:lnTo>
                  <a:pt x="2368296" y="3939540"/>
                </a:lnTo>
                <a:lnTo>
                  <a:pt x="2368296" y="0"/>
                </a:lnTo>
                <a:lnTo>
                  <a:pt x="0" y="0"/>
                </a:lnTo>
                <a:lnTo>
                  <a:pt x="0" y="393954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ChangeAspect="1"/>
          </p:cNvSpPr>
          <p:nvPr/>
        </p:nvSpPr>
        <p:spPr>
          <a:xfrm>
            <a:off x="3801965" y="3711135"/>
            <a:ext cx="2194560" cy="2560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80"/>
              </a:lnSpc>
            </a:pP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6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tm</a:t>
            </a:r>
            <a:r>
              <a:rPr sz="2000" b="1" spc="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2000" b="1" dirty="0">
              <a:latin typeface="Calibri"/>
              <a:cs typeface="Calibri"/>
            </a:endParaRPr>
          </a:p>
          <a:p>
            <a:pPr marL="635" algn="ctr">
              <a:lnSpc>
                <a:spcPts val="2280"/>
              </a:lnSpc>
            </a:pP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000" b="1" spc="2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000" b="1" spc="1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000" b="1" spc="8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spc="9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lang="en-US" sz="2000" b="1" dirty="0">
              <a:latin typeface="Calibri"/>
              <a:cs typeface="Calibri"/>
            </a:endParaRPr>
          </a:p>
          <a:p>
            <a:pPr marL="499110" marR="207010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95605" algn="l"/>
              </a:tabLst>
            </a:pPr>
            <a:r>
              <a:rPr lang="en-US" sz="1400" spc="2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lang="en-US" sz="1400" spc="3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lang="en-US" sz="1400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lang="en-US" sz="14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lang="en-US" sz="1400" spc="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lang="en-US" sz="1400" spc="4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lang="en-US" sz="1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14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lang="en-US" sz="1400" spc="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lang="en-US"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400" spc="-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lang="en-US" sz="14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1400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lang="en-US" sz="1400" spc="50" dirty="0">
                <a:solidFill>
                  <a:srgbClr val="FFFFFF"/>
                </a:solidFill>
                <a:latin typeface="Calibri"/>
                <a:cs typeface="Calibri"/>
              </a:rPr>
              <a:t>ds</a:t>
            </a:r>
            <a:r>
              <a:rPr lang="en-US" sz="1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400" spc="6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lang="en-US" sz="1400" spc="30" dirty="0">
                <a:solidFill>
                  <a:srgbClr val="FFFFFF"/>
                </a:solidFill>
                <a:latin typeface="Calibri"/>
                <a:cs typeface="Calibri"/>
              </a:rPr>
              <a:t>ubm</a:t>
            </a:r>
            <a:r>
              <a:rPr lang="en-US" sz="1400" spc="20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lang="en-US" sz="1400" spc="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lang="en-US" sz="14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lang="en-US" sz="14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lang="en-US" sz="1400" spc="6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lang="en-US" sz="14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lang="en-US" sz="1400" spc="6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lang="en-US" sz="1400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lang="en-US" sz="1400" spc="45" dirty="0">
                <a:solidFill>
                  <a:srgbClr val="FFFFFF"/>
                </a:solidFill>
                <a:latin typeface="Calibri"/>
                <a:cs typeface="Calibri"/>
              </a:rPr>
              <a:t>ls</a:t>
            </a:r>
            <a:r>
              <a:rPr lang="en-US" sz="14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400" spc="1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lang="en-US" sz="14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lang="en-US" sz="14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lang="en-US" sz="14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400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lang="en-US" sz="14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1400" spc="5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lang="en-US" sz="14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lang="en-US" sz="14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1400" spc="6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lang="en-US" sz="1400" dirty="0">
                <a:latin typeface="Calibri"/>
                <a:cs typeface="Calibri"/>
              </a:rPr>
              <a:t> by 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lang="en-US" sz="1400" spc="50" dirty="0">
                <a:solidFill>
                  <a:srgbClr val="FFFFFF"/>
                </a:solidFill>
                <a:latin typeface="Calibri"/>
                <a:cs typeface="Calibri"/>
              </a:rPr>
              <a:t>ember</a:t>
            </a:r>
            <a:endParaRPr lang="en-US" sz="1400" dirty="0">
              <a:latin typeface="Calibri"/>
              <a:cs typeface="Calibri"/>
            </a:endParaRPr>
          </a:p>
          <a:p>
            <a:pPr marL="499110" marR="207010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95605" algn="l"/>
              </a:tabLst>
            </a:pPr>
            <a:r>
              <a:rPr lang="en-US" sz="1400" spc="35" dirty="0">
                <a:solidFill>
                  <a:srgbClr val="FFFFFF"/>
                </a:solidFill>
                <a:latin typeface="Calibri"/>
                <a:cs typeface="Calibri"/>
              </a:rPr>
              <a:t>Annual close</a:t>
            </a:r>
            <a:r>
              <a:rPr sz="14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lang="en-US" sz="1400" dirty="0"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400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spc="4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lang="en-US" sz="1400" spc="40" dirty="0">
                <a:solidFill>
                  <a:srgbClr val="FFFFFF"/>
                </a:solidFill>
                <a:latin typeface="Calibri"/>
                <a:cs typeface="Calibri"/>
              </a:rPr>
              <a:t> to prepare Annual Financial Statement and draft 2026 budget</a:t>
            </a:r>
          </a:p>
        </p:txBody>
      </p:sp>
      <p:sp>
        <p:nvSpPr>
          <p:cNvPr id="11" name="object 11"/>
          <p:cNvSpPr/>
          <p:nvPr/>
        </p:nvSpPr>
        <p:spPr>
          <a:xfrm>
            <a:off x="4461524" y="2743200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829310" h="828039">
                <a:moveTo>
                  <a:pt x="414527" y="0"/>
                </a:moveTo>
                <a:lnTo>
                  <a:pt x="347278" y="5416"/>
                </a:lnTo>
                <a:lnTo>
                  <a:pt x="283488" y="21098"/>
                </a:lnTo>
                <a:lnTo>
                  <a:pt x="224009" y="46192"/>
                </a:lnTo>
                <a:lnTo>
                  <a:pt x="169694" y="79845"/>
                </a:lnTo>
                <a:lnTo>
                  <a:pt x="121396" y="121205"/>
                </a:lnTo>
                <a:lnTo>
                  <a:pt x="79967" y="169420"/>
                </a:lnTo>
                <a:lnTo>
                  <a:pt x="46260" y="223635"/>
                </a:lnTo>
                <a:lnTo>
                  <a:pt x="21128" y="283000"/>
                </a:lnTo>
                <a:lnTo>
                  <a:pt x="5424" y="346661"/>
                </a:lnTo>
                <a:lnTo>
                  <a:pt x="0" y="413765"/>
                </a:lnTo>
                <a:lnTo>
                  <a:pt x="1373" y="447695"/>
                </a:lnTo>
                <a:lnTo>
                  <a:pt x="12044" y="513184"/>
                </a:lnTo>
                <a:lnTo>
                  <a:pt x="32569" y="574803"/>
                </a:lnTo>
                <a:lnTo>
                  <a:pt x="62095" y="631700"/>
                </a:lnTo>
                <a:lnTo>
                  <a:pt x="99769" y="683022"/>
                </a:lnTo>
                <a:lnTo>
                  <a:pt x="144739" y="727916"/>
                </a:lnTo>
                <a:lnTo>
                  <a:pt x="196153" y="765529"/>
                </a:lnTo>
                <a:lnTo>
                  <a:pt x="253156" y="795010"/>
                </a:lnTo>
                <a:lnTo>
                  <a:pt x="314897" y="815504"/>
                </a:lnTo>
                <a:lnTo>
                  <a:pt x="380524" y="826160"/>
                </a:lnTo>
                <a:lnTo>
                  <a:pt x="414527" y="827531"/>
                </a:lnTo>
                <a:lnTo>
                  <a:pt x="448531" y="826160"/>
                </a:lnTo>
                <a:lnTo>
                  <a:pt x="514158" y="815504"/>
                </a:lnTo>
                <a:lnTo>
                  <a:pt x="575899" y="795010"/>
                </a:lnTo>
                <a:lnTo>
                  <a:pt x="632902" y="765529"/>
                </a:lnTo>
                <a:lnTo>
                  <a:pt x="684316" y="727916"/>
                </a:lnTo>
                <a:lnTo>
                  <a:pt x="729286" y="683022"/>
                </a:lnTo>
                <a:lnTo>
                  <a:pt x="766960" y="631700"/>
                </a:lnTo>
                <a:lnTo>
                  <a:pt x="796486" y="574803"/>
                </a:lnTo>
                <a:lnTo>
                  <a:pt x="817011" y="513184"/>
                </a:lnTo>
                <a:lnTo>
                  <a:pt x="827682" y="447695"/>
                </a:lnTo>
                <a:lnTo>
                  <a:pt x="829055" y="413765"/>
                </a:lnTo>
                <a:lnTo>
                  <a:pt x="827682" y="379836"/>
                </a:lnTo>
                <a:lnTo>
                  <a:pt x="817011" y="314347"/>
                </a:lnTo>
                <a:lnTo>
                  <a:pt x="796486" y="252728"/>
                </a:lnTo>
                <a:lnTo>
                  <a:pt x="766960" y="195831"/>
                </a:lnTo>
                <a:lnTo>
                  <a:pt x="729286" y="144509"/>
                </a:lnTo>
                <a:lnTo>
                  <a:pt x="684316" y="99615"/>
                </a:lnTo>
                <a:lnTo>
                  <a:pt x="632902" y="62002"/>
                </a:lnTo>
                <a:lnTo>
                  <a:pt x="575899" y="32521"/>
                </a:lnTo>
                <a:lnTo>
                  <a:pt x="514158" y="12027"/>
                </a:lnTo>
                <a:lnTo>
                  <a:pt x="448531" y="1371"/>
                </a:lnTo>
                <a:lnTo>
                  <a:pt x="414527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>
            <a:spLocks noChangeAspect="1"/>
          </p:cNvSpPr>
          <p:nvPr/>
        </p:nvSpPr>
        <p:spPr>
          <a:xfrm>
            <a:off x="6154862" y="2293815"/>
            <a:ext cx="2331720" cy="3977640"/>
          </a:xfrm>
          <a:custGeom>
            <a:avLst/>
            <a:gdLst/>
            <a:ahLst/>
            <a:cxnLst/>
            <a:rect l="l" t="t" r="r" b="b"/>
            <a:pathLst>
              <a:path w="2368550" h="3939540">
                <a:moveTo>
                  <a:pt x="0" y="3939540"/>
                </a:moveTo>
                <a:lnTo>
                  <a:pt x="2368296" y="3939540"/>
                </a:lnTo>
                <a:lnTo>
                  <a:pt x="2368296" y="0"/>
                </a:lnTo>
                <a:lnTo>
                  <a:pt x="0" y="0"/>
                </a:lnTo>
                <a:lnTo>
                  <a:pt x="0" y="393954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ChangeAspect="1"/>
          </p:cNvSpPr>
          <p:nvPr/>
        </p:nvSpPr>
        <p:spPr>
          <a:xfrm>
            <a:off x="6219095" y="3711135"/>
            <a:ext cx="2194560" cy="2560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b="1" spc="50" dirty="0">
                <a:solidFill>
                  <a:srgbClr val="FFFFFF"/>
                </a:solidFill>
                <a:latin typeface="Calibri"/>
                <a:cs typeface="Calibri"/>
              </a:rPr>
              <a:t>Internal Financial </a:t>
            </a:r>
            <a:endParaRPr sz="2000" b="1" dirty="0">
              <a:latin typeface="Calibri"/>
              <a:cs typeface="Calibri"/>
            </a:endParaRPr>
          </a:p>
          <a:p>
            <a:pPr marL="1270" algn="ctr">
              <a:lnSpc>
                <a:spcPts val="2280"/>
              </a:lnSpc>
            </a:pP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25" dirty="0">
                <a:solidFill>
                  <a:srgbClr val="FFFFFF"/>
                </a:solidFill>
                <a:latin typeface="Calibri"/>
                <a:cs typeface="Calibri"/>
              </a:rPr>
              <a:t>vi</a:t>
            </a:r>
            <a:r>
              <a:rPr sz="2000" b="1" spc="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8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en-US" sz="2000" b="1" spc="6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99110" marR="207010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95605" algn="l"/>
              </a:tabLst>
            </a:pPr>
            <a:r>
              <a:rPr lang="en-US" sz="1400" spc="25" dirty="0">
                <a:solidFill>
                  <a:srgbClr val="FFFFFF"/>
                </a:solidFill>
                <a:latin typeface="Calibri"/>
                <a:cs typeface="Calibri"/>
              </a:rPr>
              <a:t>Insertion of grant and aid programs</a:t>
            </a:r>
          </a:p>
          <a:p>
            <a:pPr marL="499110" marR="207010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95605" algn="l"/>
              </a:tabLst>
            </a:pPr>
            <a:r>
              <a:rPr lang="en-US" sz="1400" spc="25" dirty="0">
                <a:solidFill>
                  <a:srgbClr val="FFFFFF"/>
                </a:solidFill>
                <a:latin typeface="Calibri"/>
                <a:cs typeface="Calibri"/>
              </a:rPr>
              <a:t>Adjust budgets based upon governing body goals regarding services and tax rate.</a:t>
            </a:r>
            <a:endParaRPr lang="en-US" sz="1400" dirty="0">
              <a:latin typeface="Calibri"/>
              <a:cs typeface="Calibri"/>
            </a:endParaRPr>
          </a:p>
          <a:p>
            <a:pPr marL="1270" algn="ctr">
              <a:lnSpc>
                <a:spcPts val="2280"/>
              </a:lnSpc>
            </a:pPr>
            <a:endParaRPr lang="en-US" sz="2000" spc="6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" algn="ctr">
              <a:lnSpc>
                <a:spcPts val="2280"/>
              </a:lnSpc>
            </a:pPr>
            <a:endParaRPr lang="en-US" sz="2000" spc="65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893624" y="2743200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829309" h="828039">
                <a:moveTo>
                  <a:pt x="414527" y="0"/>
                </a:moveTo>
                <a:lnTo>
                  <a:pt x="347278" y="5416"/>
                </a:lnTo>
                <a:lnTo>
                  <a:pt x="283488" y="21098"/>
                </a:lnTo>
                <a:lnTo>
                  <a:pt x="224009" y="46192"/>
                </a:lnTo>
                <a:lnTo>
                  <a:pt x="169694" y="79845"/>
                </a:lnTo>
                <a:lnTo>
                  <a:pt x="121396" y="121205"/>
                </a:lnTo>
                <a:lnTo>
                  <a:pt x="79967" y="169420"/>
                </a:lnTo>
                <a:lnTo>
                  <a:pt x="46260" y="223635"/>
                </a:lnTo>
                <a:lnTo>
                  <a:pt x="21128" y="283000"/>
                </a:lnTo>
                <a:lnTo>
                  <a:pt x="5424" y="346661"/>
                </a:lnTo>
                <a:lnTo>
                  <a:pt x="0" y="413765"/>
                </a:lnTo>
                <a:lnTo>
                  <a:pt x="1373" y="447695"/>
                </a:lnTo>
                <a:lnTo>
                  <a:pt x="12044" y="513184"/>
                </a:lnTo>
                <a:lnTo>
                  <a:pt x="32569" y="574803"/>
                </a:lnTo>
                <a:lnTo>
                  <a:pt x="62095" y="631700"/>
                </a:lnTo>
                <a:lnTo>
                  <a:pt x="99769" y="683022"/>
                </a:lnTo>
                <a:lnTo>
                  <a:pt x="144739" y="727916"/>
                </a:lnTo>
                <a:lnTo>
                  <a:pt x="196153" y="765529"/>
                </a:lnTo>
                <a:lnTo>
                  <a:pt x="253156" y="795010"/>
                </a:lnTo>
                <a:lnTo>
                  <a:pt x="314897" y="815504"/>
                </a:lnTo>
                <a:lnTo>
                  <a:pt x="380524" y="826160"/>
                </a:lnTo>
                <a:lnTo>
                  <a:pt x="414527" y="827531"/>
                </a:lnTo>
                <a:lnTo>
                  <a:pt x="448531" y="826160"/>
                </a:lnTo>
                <a:lnTo>
                  <a:pt x="514158" y="815504"/>
                </a:lnTo>
                <a:lnTo>
                  <a:pt x="575899" y="795010"/>
                </a:lnTo>
                <a:lnTo>
                  <a:pt x="632902" y="765529"/>
                </a:lnTo>
                <a:lnTo>
                  <a:pt x="684316" y="727916"/>
                </a:lnTo>
                <a:lnTo>
                  <a:pt x="729286" y="683022"/>
                </a:lnTo>
                <a:lnTo>
                  <a:pt x="766960" y="631700"/>
                </a:lnTo>
                <a:lnTo>
                  <a:pt x="796486" y="574803"/>
                </a:lnTo>
                <a:lnTo>
                  <a:pt x="817011" y="513184"/>
                </a:lnTo>
                <a:lnTo>
                  <a:pt x="827682" y="447695"/>
                </a:lnTo>
                <a:lnTo>
                  <a:pt x="829055" y="413765"/>
                </a:lnTo>
                <a:lnTo>
                  <a:pt x="827682" y="379836"/>
                </a:lnTo>
                <a:lnTo>
                  <a:pt x="817011" y="314347"/>
                </a:lnTo>
                <a:lnTo>
                  <a:pt x="796486" y="252728"/>
                </a:lnTo>
                <a:lnTo>
                  <a:pt x="766960" y="195831"/>
                </a:lnTo>
                <a:lnTo>
                  <a:pt x="729286" y="144509"/>
                </a:lnTo>
                <a:lnTo>
                  <a:pt x="684316" y="99615"/>
                </a:lnTo>
                <a:lnTo>
                  <a:pt x="632902" y="62002"/>
                </a:lnTo>
                <a:lnTo>
                  <a:pt x="575899" y="32521"/>
                </a:lnTo>
                <a:lnTo>
                  <a:pt x="514158" y="12027"/>
                </a:lnTo>
                <a:lnTo>
                  <a:pt x="448531" y="1371"/>
                </a:lnTo>
                <a:lnTo>
                  <a:pt x="414527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>
            <a:spLocks noChangeAspect="1"/>
          </p:cNvSpPr>
          <p:nvPr/>
        </p:nvSpPr>
        <p:spPr>
          <a:xfrm>
            <a:off x="8573260" y="2286000"/>
            <a:ext cx="2331720" cy="3977640"/>
          </a:xfrm>
          <a:custGeom>
            <a:avLst/>
            <a:gdLst/>
            <a:ahLst/>
            <a:cxnLst/>
            <a:rect l="l" t="t" r="r" b="b"/>
            <a:pathLst>
              <a:path w="2367279" h="3939540">
                <a:moveTo>
                  <a:pt x="0" y="3939540"/>
                </a:moveTo>
                <a:lnTo>
                  <a:pt x="2366772" y="3939540"/>
                </a:lnTo>
                <a:lnTo>
                  <a:pt x="2366772" y="0"/>
                </a:lnTo>
                <a:lnTo>
                  <a:pt x="0" y="0"/>
                </a:lnTo>
                <a:lnTo>
                  <a:pt x="0" y="393954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ChangeAspect="1"/>
          </p:cNvSpPr>
          <p:nvPr/>
        </p:nvSpPr>
        <p:spPr>
          <a:xfrm>
            <a:off x="8641840" y="3703320"/>
            <a:ext cx="2194560" cy="2560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2000" b="1" spc="40" dirty="0">
                <a:solidFill>
                  <a:srgbClr val="FFFFFF"/>
                </a:solidFill>
                <a:latin typeface="Calibri"/>
                <a:cs typeface="Calibri"/>
              </a:rPr>
              <a:t>Township Committee</a:t>
            </a:r>
            <a:r>
              <a:rPr sz="200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000" b="1" spc="8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00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en-US" sz="1400" spc="6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99110" marR="207010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95605" algn="l"/>
              </a:tabLst>
            </a:pPr>
            <a:r>
              <a:rPr lang="en-US" sz="1400" spc="25" dirty="0">
                <a:solidFill>
                  <a:srgbClr val="FFFFFF"/>
                </a:solidFill>
                <a:latin typeface="Calibri"/>
                <a:cs typeface="Calibri"/>
              </a:rPr>
              <a:t>Budget Introduction</a:t>
            </a:r>
          </a:p>
          <a:p>
            <a:pPr marL="499110" marR="207010" indent="-285750">
              <a:lnSpc>
                <a:spcPts val="1510"/>
              </a:lnSpc>
              <a:spcBef>
                <a:spcPts val="890"/>
              </a:spcBef>
              <a:buClr>
                <a:srgbClr val="FFFFFF"/>
              </a:buClr>
              <a:buFont typeface="Courier New" panose="02070309020205020404" pitchFamily="49" charset="0"/>
              <a:buChar char="o"/>
              <a:tabLst>
                <a:tab pos="395605" algn="l"/>
              </a:tabLst>
            </a:pPr>
            <a:r>
              <a:rPr lang="en-US" sz="1400" spc="25" dirty="0">
                <a:solidFill>
                  <a:srgbClr val="FFFFFF"/>
                </a:solidFill>
                <a:latin typeface="Calibri"/>
                <a:cs typeface="Calibri"/>
              </a:rPr>
              <a:t>Budget Hearing  / Adoption</a:t>
            </a:r>
            <a:endParaRPr lang="en-US" sz="2000" spc="65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342881" y="2743200"/>
            <a:ext cx="822960" cy="822960"/>
          </a:xfrm>
          <a:custGeom>
            <a:avLst/>
            <a:gdLst/>
            <a:ahLst/>
            <a:cxnLst/>
            <a:rect l="l" t="t" r="r" b="b"/>
            <a:pathLst>
              <a:path w="828040" h="828039">
                <a:moveTo>
                  <a:pt x="413765" y="0"/>
                </a:moveTo>
                <a:lnTo>
                  <a:pt x="346661" y="5416"/>
                </a:lnTo>
                <a:lnTo>
                  <a:pt x="283000" y="21098"/>
                </a:lnTo>
                <a:lnTo>
                  <a:pt x="223635" y="46192"/>
                </a:lnTo>
                <a:lnTo>
                  <a:pt x="169420" y="79845"/>
                </a:lnTo>
                <a:lnTo>
                  <a:pt x="121205" y="121205"/>
                </a:lnTo>
                <a:lnTo>
                  <a:pt x="79845" y="169420"/>
                </a:lnTo>
                <a:lnTo>
                  <a:pt x="46192" y="223635"/>
                </a:lnTo>
                <a:lnTo>
                  <a:pt x="21098" y="283000"/>
                </a:lnTo>
                <a:lnTo>
                  <a:pt x="5416" y="346661"/>
                </a:lnTo>
                <a:lnTo>
                  <a:pt x="0" y="413765"/>
                </a:lnTo>
                <a:lnTo>
                  <a:pt x="1371" y="447695"/>
                </a:lnTo>
                <a:lnTo>
                  <a:pt x="12027" y="513184"/>
                </a:lnTo>
                <a:lnTo>
                  <a:pt x="32521" y="574803"/>
                </a:lnTo>
                <a:lnTo>
                  <a:pt x="62002" y="631700"/>
                </a:lnTo>
                <a:lnTo>
                  <a:pt x="99615" y="683022"/>
                </a:lnTo>
                <a:lnTo>
                  <a:pt x="144509" y="727916"/>
                </a:lnTo>
                <a:lnTo>
                  <a:pt x="195831" y="765529"/>
                </a:lnTo>
                <a:lnTo>
                  <a:pt x="252728" y="795010"/>
                </a:lnTo>
                <a:lnTo>
                  <a:pt x="314347" y="815504"/>
                </a:lnTo>
                <a:lnTo>
                  <a:pt x="379836" y="826160"/>
                </a:lnTo>
                <a:lnTo>
                  <a:pt x="413765" y="827531"/>
                </a:lnTo>
                <a:lnTo>
                  <a:pt x="447695" y="826160"/>
                </a:lnTo>
                <a:lnTo>
                  <a:pt x="513184" y="815504"/>
                </a:lnTo>
                <a:lnTo>
                  <a:pt x="574803" y="795010"/>
                </a:lnTo>
                <a:lnTo>
                  <a:pt x="631700" y="765529"/>
                </a:lnTo>
                <a:lnTo>
                  <a:pt x="683022" y="727916"/>
                </a:lnTo>
                <a:lnTo>
                  <a:pt x="727916" y="683022"/>
                </a:lnTo>
                <a:lnTo>
                  <a:pt x="765529" y="631700"/>
                </a:lnTo>
                <a:lnTo>
                  <a:pt x="795010" y="574803"/>
                </a:lnTo>
                <a:lnTo>
                  <a:pt x="815504" y="513184"/>
                </a:lnTo>
                <a:lnTo>
                  <a:pt x="826160" y="447695"/>
                </a:lnTo>
                <a:lnTo>
                  <a:pt x="827531" y="413765"/>
                </a:lnTo>
                <a:lnTo>
                  <a:pt x="826160" y="379836"/>
                </a:lnTo>
                <a:lnTo>
                  <a:pt x="815504" y="314347"/>
                </a:lnTo>
                <a:lnTo>
                  <a:pt x="795010" y="252728"/>
                </a:lnTo>
                <a:lnTo>
                  <a:pt x="765529" y="195831"/>
                </a:lnTo>
                <a:lnTo>
                  <a:pt x="727916" y="144509"/>
                </a:lnTo>
                <a:lnTo>
                  <a:pt x="683022" y="99615"/>
                </a:lnTo>
                <a:lnTo>
                  <a:pt x="631700" y="62002"/>
                </a:lnTo>
                <a:lnTo>
                  <a:pt x="574803" y="32521"/>
                </a:lnTo>
                <a:lnTo>
                  <a:pt x="513184" y="12027"/>
                </a:lnTo>
                <a:lnTo>
                  <a:pt x="447695" y="1371"/>
                </a:lnTo>
                <a:lnTo>
                  <a:pt x="413765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329828" y="2880360"/>
            <a:ext cx="26479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51325" y="2880360"/>
            <a:ext cx="26479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90049" y="2880360"/>
            <a:ext cx="26479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24503" y="2880360"/>
            <a:ext cx="26479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3600" dirty="0">
              <a:latin typeface="Calibri"/>
              <a:cs typeface="Calibri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70F35AB-1623-9F72-359B-2A63F8292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5479" y="190716"/>
            <a:ext cx="1322885" cy="11304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357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247644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10" h="3610609">
                <a:moveTo>
                  <a:pt x="0" y="3610355"/>
                </a:moveTo>
                <a:lnTo>
                  <a:pt x="3610356" y="3610355"/>
                </a:lnTo>
                <a:lnTo>
                  <a:pt x="3314257" y="3598386"/>
                </a:lnTo>
                <a:lnTo>
                  <a:pt x="3024748" y="3563100"/>
                </a:lnTo>
                <a:lnTo>
                  <a:pt x="2742760" y="3505426"/>
                </a:lnTo>
                <a:lnTo>
                  <a:pt x="2469221" y="3426292"/>
                </a:lnTo>
                <a:lnTo>
                  <a:pt x="2205061" y="3326629"/>
                </a:lnTo>
                <a:lnTo>
                  <a:pt x="1951209" y="3207365"/>
                </a:lnTo>
                <a:lnTo>
                  <a:pt x="1708594" y="3069430"/>
                </a:lnTo>
                <a:lnTo>
                  <a:pt x="1478146" y="2913753"/>
                </a:lnTo>
                <a:lnTo>
                  <a:pt x="1260793" y="2741263"/>
                </a:lnTo>
                <a:lnTo>
                  <a:pt x="1057465" y="2552890"/>
                </a:lnTo>
                <a:lnTo>
                  <a:pt x="869092" y="2349562"/>
                </a:lnTo>
                <a:lnTo>
                  <a:pt x="696602" y="2132209"/>
                </a:lnTo>
                <a:lnTo>
                  <a:pt x="540925" y="1901761"/>
                </a:lnTo>
                <a:lnTo>
                  <a:pt x="402989" y="1659146"/>
                </a:lnTo>
                <a:lnTo>
                  <a:pt x="283725" y="1405294"/>
                </a:lnTo>
                <a:lnTo>
                  <a:pt x="184062" y="1141134"/>
                </a:lnTo>
                <a:lnTo>
                  <a:pt x="104929" y="867595"/>
                </a:lnTo>
                <a:lnTo>
                  <a:pt x="47254" y="585607"/>
                </a:lnTo>
                <a:lnTo>
                  <a:pt x="11968" y="296099"/>
                </a:lnTo>
                <a:lnTo>
                  <a:pt x="0" y="9"/>
                </a:lnTo>
                <a:lnTo>
                  <a:pt x="0" y="3610355"/>
                </a:lnTo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04999" y="420071"/>
            <a:ext cx="9381949" cy="755350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133350" algn="ctr">
              <a:lnSpc>
                <a:spcPct val="100000"/>
              </a:lnSpc>
            </a:pPr>
            <a:r>
              <a:rPr sz="4400" b="1" spc="1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</a:t>
            </a:r>
            <a:r>
              <a:rPr sz="4400" b="1" spc="8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4400" b="1" spc="1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spc="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Goals</a:t>
            </a:r>
            <a:endParaRPr sz="4400" b="1" spc="275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14ACC2-6C72-8378-E4C8-A7406C5C5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5326"/>
            <a:ext cx="1466850" cy="12534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56EE1F1-8AD9-F995-65E5-87E18F333F4E}"/>
              </a:ext>
            </a:extLst>
          </p:cNvPr>
          <p:cNvGrpSpPr>
            <a:grpSpLocks noChangeAspect="1"/>
          </p:cNvGrpSpPr>
          <p:nvPr/>
        </p:nvGrpSpPr>
        <p:grpSpPr>
          <a:xfrm>
            <a:off x="1905000" y="1417522"/>
            <a:ext cx="9418320" cy="731520"/>
            <a:chOff x="76165" y="0"/>
            <a:chExt cx="8361266" cy="119734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59AF135-510E-9DAE-DBE9-28EA19BA8000}"/>
                </a:ext>
              </a:extLst>
            </p:cNvPr>
            <p:cNvSpPr/>
            <p:nvPr/>
          </p:nvSpPr>
          <p:spPr>
            <a:xfrm>
              <a:off x="76165" y="0"/>
              <a:ext cx="8351520" cy="119734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8A90B9B5-0217-2467-40A2-AD126F739B49}"/>
                </a:ext>
              </a:extLst>
            </p:cNvPr>
            <p:cNvSpPr txBox="1"/>
            <p:nvPr/>
          </p:nvSpPr>
          <p:spPr>
            <a:xfrm>
              <a:off x="2377825" y="39787"/>
              <a:ext cx="6059606" cy="11272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The budget is structured to minimize increases to the municipal tax levy while maintaining financial stability and essential services.</a:t>
              </a:r>
              <a:endParaRPr lang="en-US" sz="15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BD92A01-923A-AAB0-8332-50FA3A21B380}"/>
              </a:ext>
            </a:extLst>
          </p:cNvPr>
          <p:cNvSpPr>
            <a:spLocks noChangeAspect="1"/>
          </p:cNvSpPr>
          <p:nvPr/>
        </p:nvSpPr>
        <p:spPr>
          <a:xfrm>
            <a:off x="1905001" y="2320612"/>
            <a:ext cx="9418320" cy="73152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6474C55-1ADF-EA67-9C3E-26EA13F5858F}"/>
              </a:ext>
            </a:extLst>
          </p:cNvPr>
          <p:cNvSpPr>
            <a:spLocks noChangeAspect="1"/>
          </p:cNvSpPr>
          <p:nvPr/>
        </p:nvSpPr>
        <p:spPr>
          <a:xfrm>
            <a:off x="1923968" y="3229302"/>
            <a:ext cx="9418320" cy="73152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78AA18B-990D-6750-0E82-886F42235BD8}"/>
              </a:ext>
            </a:extLst>
          </p:cNvPr>
          <p:cNvSpPr>
            <a:spLocks noChangeAspect="1"/>
          </p:cNvSpPr>
          <p:nvPr/>
        </p:nvSpPr>
        <p:spPr>
          <a:xfrm>
            <a:off x="1931965" y="4146586"/>
            <a:ext cx="9418320" cy="73152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 descr="Money">
            <a:extLst>
              <a:ext uri="{FF2B5EF4-FFF2-40B4-BE49-F238E27FC236}">
                <a16:creationId xmlns:a16="http://schemas.microsoft.com/office/drawing/2014/main" id="{0E50E4CE-FE24-A86F-B6F5-397551335488}"/>
              </a:ext>
            </a:extLst>
          </p:cNvPr>
          <p:cNvSpPr/>
          <p:nvPr/>
        </p:nvSpPr>
        <p:spPr>
          <a:xfrm>
            <a:off x="1193403" y="1417522"/>
            <a:ext cx="628066" cy="628066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19" descr="Users">
            <a:extLst>
              <a:ext uri="{FF2B5EF4-FFF2-40B4-BE49-F238E27FC236}">
                <a16:creationId xmlns:a16="http://schemas.microsoft.com/office/drawing/2014/main" id="{B2799439-6FAE-8087-5353-65F2C1E9A26D}"/>
              </a:ext>
            </a:extLst>
          </p:cNvPr>
          <p:cNvSpPr/>
          <p:nvPr/>
        </p:nvSpPr>
        <p:spPr>
          <a:xfrm>
            <a:off x="1241280" y="4212896"/>
            <a:ext cx="628066" cy="628066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1" name="Rectangle: Rounded Corners 4">
            <a:extLst>
              <a:ext uri="{FF2B5EF4-FFF2-40B4-BE49-F238E27FC236}">
                <a16:creationId xmlns:a16="http://schemas.microsoft.com/office/drawing/2014/main" id="{F11CC394-3F8D-A90A-FA23-F044A64627B0}"/>
              </a:ext>
            </a:extLst>
          </p:cNvPr>
          <p:cNvSpPr txBox="1"/>
          <p:nvPr/>
        </p:nvSpPr>
        <p:spPr>
          <a:xfrm>
            <a:off x="1965960" y="2322985"/>
            <a:ext cx="2278520" cy="7523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Enhance Revenue Streams: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: Rounded Corners 4">
            <a:extLst>
              <a:ext uri="{FF2B5EF4-FFF2-40B4-BE49-F238E27FC236}">
                <a16:creationId xmlns:a16="http://schemas.microsoft.com/office/drawing/2014/main" id="{63C9408D-D080-A73C-972A-5DE8BFC821B3}"/>
              </a:ext>
            </a:extLst>
          </p:cNvPr>
          <p:cNvSpPr txBox="1"/>
          <p:nvPr/>
        </p:nvSpPr>
        <p:spPr>
          <a:xfrm>
            <a:off x="4492186" y="2331593"/>
            <a:ext cx="6820827" cy="73888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Identify and pursue new revenue opportunities while optimizing existing sources to reduce reliance on taxes.</a:t>
            </a:r>
            <a:endParaRPr lang="en-US" sz="1600" kern="1200" dirty="0"/>
          </a:p>
        </p:txBody>
      </p:sp>
      <p:sp>
        <p:nvSpPr>
          <p:cNvPr id="23" name="Rectangle: Rounded Corners 4">
            <a:extLst>
              <a:ext uri="{FF2B5EF4-FFF2-40B4-BE49-F238E27FC236}">
                <a16:creationId xmlns:a16="http://schemas.microsoft.com/office/drawing/2014/main" id="{A50822C6-A1BE-6632-0FD1-E9FDEF6D7481}"/>
              </a:ext>
            </a:extLst>
          </p:cNvPr>
          <p:cNvSpPr txBox="1"/>
          <p:nvPr/>
        </p:nvSpPr>
        <p:spPr>
          <a:xfrm>
            <a:off x="1965960" y="1410232"/>
            <a:ext cx="2316469" cy="7523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Manage Tax Impact: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4">
            <a:extLst>
              <a:ext uri="{FF2B5EF4-FFF2-40B4-BE49-F238E27FC236}">
                <a16:creationId xmlns:a16="http://schemas.microsoft.com/office/drawing/2014/main" id="{0C1CFCBB-C001-FC3B-5023-9F54A685EAAD}"/>
              </a:ext>
            </a:extLst>
          </p:cNvPr>
          <p:cNvSpPr txBox="1"/>
          <p:nvPr/>
        </p:nvSpPr>
        <p:spPr>
          <a:xfrm>
            <a:off x="1965960" y="3227565"/>
            <a:ext cx="2278520" cy="7523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Maintain Services: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4">
            <a:extLst>
              <a:ext uri="{FF2B5EF4-FFF2-40B4-BE49-F238E27FC236}">
                <a16:creationId xmlns:a16="http://schemas.microsoft.com/office/drawing/2014/main" id="{58E65CCA-3F29-2FC4-CEF8-BE8B52B3B832}"/>
              </a:ext>
            </a:extLst>
          </p:cNvPr>
          <p:cNvSpPr txBox="1"/>
          <p:nvPr/>
        </p:nvSpPr>
        <p:spPr>
          <a:xfrm>
            <a:off x="1965960" y="4150734"/>
            <a:ext cx="2278520" cy="7523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Maintain Staffing Levels: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: Rounded Corners 4">
            <a:extLst>
              <a:ext uri="{FF2B5EF4-FFF2-40B4-BE49-F238E27FC236}">
                <a16:creationId xmlns:a16="http://schemas.microsoft.com/office/drawing/2014/main" id="{3D88AB51-E327-13BA-177A-2777F9ABDF67}"/>
              </a:ext>
            </a:extLst>
          </p:cNvPr>
          <p:cNvSpPr txBox="1"/>
          <p:nvPr/>
        </p:nvSpPr>
        <p:spPr>
          <a:xfrm>
            <a:off x="4507288" y="3250640"/>
            <a:ext cx="6820827" cy="72757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The budget supports the continuation of core municipal services without reductions, ensuring consistent service delivery to residents.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4">
            <a:extLst>
              <a:ext uri="{FF2B5EF4-FFF2-40B4-BE49-F238E27FC236}">
                <a16:creationId xmlns:a16="http://schemas.microsoft.com/office/drawing/2014/main" id="{27D05FB1-ECE8-12CC-E153-88B8F749F620}"/>
              </a:ext>
            </a:extLst>
          </p:cNvPr>
          <p:cNvSpPr txBox="1"/>
          <p:nvPr/>
        </p:nvSpPr>
        <p:spPr>
          <a:xfrm>
            <a:off x="4507288" y="4181494"/>
            <a:ext cx="6820827" cy="6966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Staffing levels are maintained to ensure departments can continue to operate effectively and meet service demands.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86CE843-E294-2997-B681-DA8C728A7EB0}"/>
              </a:ext>
            </a:extLst>
          </p:cNvPr>
          <p:cNvSpPr>
            <a:spLocks noChangeAspect="1"/>
          </p:cNvSpPr>
          <p:nvPr/>
        </p:nvSpPr>
        <p:spPr>
          <a:xfrm>
            <a:off x="1928351" y="5046474"/>
            <a:ext cx="9418320" cy="73152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: Rounded Corners 4">
            <a:extLst>
              <a:ext uri="{FF2B5EF4-FFF2-40B4-BE49-F238E27FC236}">
                <a16:creationId xmlns:a16="http://schemas.microsoft.com/office/drawing/2014/main" id="{CE6214A8-0BBE-9E19-869D-DFC538AAAB7A}"/>
              </a:ext>
            </a:extLst>
          </p:cNvPr>
          <p:cNvSpPr txBox="1"/>
          <p:nvPr/>
        </p:nvSpPr>
        <p:spPr>
          <a:xfrm>
            <a:off x="1965960" y="5052476"/>
            <a:ext cx="2278520" cy="7523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Conserve Surplus: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: Rounded Corners 4">
            <a:extLst>
              <a:ext uri="{FF2B5EF4-FFF2-40B4-BE49-F238E27FC236}">
                <a16:creationId xmlns:a16="http://schemas.microsoft.com/office/drawing/2014/main" id="{9B21AD20-E518-CF92-4084-A8CB07B54F2C}"/>
              </a:ext>
            </a:extLst>
          </p:cNvPr>
          <p:cNvSpPr txBox="1"/>
          <p:nvPr/>
        </p:nvSpPr>
        <p:spPr>
          <a:xfrm>
            <a:off x="4503674" y="5081382"/>
            <a:ext cx="6820827" cy="6966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marL="0" lvl="0" indent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latin typeface="Calibri" panose="020F0502020204030204" pitchFamily="34" charset="0"/>
                <a:cs typeface="Calibri" panose="020F0502020204030204" pitchFamily="34" charset="0"/>
              </a:rPr>
              <a:t>Re-generate surplus utilized in budget and increase the overall municipal surplus by 15% of the budget to prevent future tax rate spikes and maintain municipal tax levy stability.</a:t>
            </a:r>
          </a:p>
        </p:txBody>
      </p:sp>
      <p:sp>
        <p:nvSpPr>
          <p:cNvPr id="32" name="Rectangle 31" descr="Park scene">
            <a:extLst>
              <a:ext uri="{FF2B5EF4-FFF2-40B4-BE49-F238E27FC236}">
                <a16:creationId xmlns:a16="http://schemas.microsoft.com/office/drawing/2014/main" id="{D5721070-FC71-057F-4A02-95510C7D2C7A}"/>
              </a:ext>
            </a:extLst>
          </p:cNvPr>
          <p:cNvSpPr/>
          <p:nvPr/>
        </p:nvSpPr>
        <p:spPr>
          <a:xfrm>
            <a:off x="1220259" y="3247516"/>
            <a:ext cx="628066" cy="628066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Graphic 6" descr="Piggy Bank outline">
            <a:extLst>
              <a:ext uri="{FF2B5EF4-FFF2-40B4-BE49-F238E27FC236}">
                <a16:creationId xmlns:a16="http://schemas.microsoft.com/office/drawing/2014/main" id="{435D02E9-B87B-2FA2-4FC4-BD8B7D62A0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8498" y="5036474"/>
            <a:ext cx="815949" cy="815949"/>
          </a:xfrm>
          <a:prstGeom prst="rect">
            <a:avLst/>
          </a:prstGeom>
        </p:spPr>
      </p:pic>
      <p:sp>
        <p:nvSpPr>
          <p:cNvPr id="8" name="Rectangle 7" descr="Dollar with solid fill">
            <a:extLst>
              <a:ext uri="{FF2B5EF4-FFF2-40B4-BE49-F238E27FC236}">
                <a16:creationId xmlns:a16="http://schemas.microsoft.com/office/drawing/2014/main" id="{5808DC34-2FA6-CD33-ED1E-995636C1AF92}"/>
              </a:ext>
            </a:extLst>
          </p:cNvPr>
          <p:cNvSpPr>
            <a:spLocks noChangeAspect="1"/>
          </p:cNvSpPr>
          <p:nvPr/>
        </p:nvSpPr>
        <p:spPr>
          <a:xfrm>
            <a:off x="1168532" y="2299997"/>
            <a:ext cx="731520" cy="731520"/>
          </a:xfrm>
          <a:prstGeom prst="rect">
            <a:avLst/>
          </a:pr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57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388" y="-5218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3021"/>
            <a:ext cx="3609340" cy="3535045"/>
          </a:xfrm>
          <a:custGeom>
            <a:avLst/>
            <a:gdLst/>
            <a:ahLst/>
            <a:cxnLst/>
            <a:rect l="l" t="t" r="r" b="b"/>
            <a:pathLst>
              <a:path w="3609340" h="3535045">
                <a:moveTo>
                  <a:pt x="0" y="0"/>
                </a:moveTo>
                <a:lnTo>
                  <a:pt x="0" y="3534976"/>
                </a:lnTo>
                <a:lnTo>
                  <a:pt x="3608793" y="3534976"/>
                </a:lnTo>
                <a:lnTo>
                  <a:pt x="3312601" y="3523009"/>
                </a:lnTo>
                <a:lnTo>
                  <a:pt x="3022965" y="3487723"/>
                </a:lnTo>
                <a:lnTo>
                  <a:pt x="2740854" y="3430048"/>
                </a:lnTo>
                <a:lnTo>
                  <a:pt x="2467197" y="3350915"/>
                </a:lnTo>
                <a:lnTo>
                  <a:pt x="2202924" y="3251252"/>
                </a:lnTo>
                <a:lnTo>
                  <a:pt x="1948963" y="3131988"/>
                </a:lnTo>
                <a:lnTo>
                  <a:pt x="1706246" y="2994053"/>
                </a:lnTo>
                <a:lnTo>
                  <a:pt x="1475701" y="2838376"/>
                </a:lnTo>
                <a:lnTo>
                  <a:pt x="1258258" y="2665886"/>
                </a:lnTo>
                <a:lnTo>
                  <a:pt x="1054846" y="2477512"/>
                </a:lnTo>
                <a:lnTo>
                  <a:pt x="866395" y="2274185"/>
                </a:lnTo>
                <a:lnTo>
                  <a:pt x="693834" y="2056832"/>
                </a:lnTo>
                <a:lnTo>
                  <a:pt x="538093" y="1826384"/>
                </a:lnTo>
                <a:lnTo>
                  <a:pt x="400102" y="1583769"/>
                </a:lnTo>
                <a:lnTo>
                  <a:pt x="280791" y="1329917"/>
                </a:lnTo>
                <a:lnTo>
                  <a:pt x="181087" y="1065757"/>
                </a:lnTo>
                <a:lnTo>
                  <a:pt x="101922" y="792218"/>
                </a:lnTo>
                <a:lnTo>
                  <a:pt x="44225" y="510230"/>
                </a:lnTo>
                <a:lnTo>
                  <a:pt x="8925" y="220722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20240" y="380163"/>
            <a:ext cx="9235440" cy="755350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98425" algn="ctr">
              <a:lnSpc>
                <a:spcPct val="100000"/>
              </a:lnSpc>
            </a:pPr>
            <a:r>
              <a:rPr sz="4400" b="1" spc="1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</a:t>
            </a:r>
            <a:r>
              <a:rPr sz="4400" b="1" spc="8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4400" b="1" spc="1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4400" b="1" spc="1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52F2A1-F7F2-00CA-EB1B-60BF0B6FB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4718"/>
            <a:ext cx="1466850" cy="125349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358C7BE-9ED0-2C11-A974-9E27A58E4700}"/>
              </a:ext>
            </a:extLst>
          </p:cNvPr>
          <p:cNvGrpSpPr>
            <a:grpSpLocks noChangeAspect="1"/>
          </p:cNvGrpSpPr>
          <p:nvPr/>
        </p:nvGrpSpPr>
        <p:grpSpPr>
          <a:xfrm>
            <a:off x="1920240" y="1489207"/>
            <a:ext cx="9418320" cy="731520"/>
            <a:chOff x="76165" y="0"/>
            <a:chExt cx="8351520" cy="119734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472100C-115F-C52E-9E33-07485BF68D40}"/>
                </a:ext>
              </a:extLst>
            </p:cNvPr>
            <p:cNvSpPr/>
            <p:nvPr/>
          </p:nvSpPr>
          <p:spPr>
            <a:xfrm>
              <a:off x="76165" y="0"/>
              <a:ext cx="8351520" cy="119734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C8FCF4B6-2906-CC28-C3E7-7AA8D34BDA16}"/>
                </a:ext>
              </a:extLst>
            </p:cNvPr>
            <p:cNvSpPr txBox="1"/>
            <p:nvPr/>
          </p:nvSpPr>
          <p:spPr>
            <a:xfrm>
              <a:off x="2100396" y="35068"/>
              <a:ext cx="6295717" cy="1127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Insurance costs have increased by approximately $3 million (35%), significantly reducing budget flexibility. Health benefits have risen $4.2 million over the past 3 years.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FADD41-3ECB-CE6C-D124-47A0ABE949EC}"/>
              </a:ext>
            </a:extLst>
          </p:cNvPr>
          <p:cNvGrpSpPr>
            <a:grpSpLocks noChangeAspect="1"/>
          </p:cNvGrpSpPr>
          <p:nvPr/>
        </p:nvGrpSpPr>
        <p:grpSpPr>
          <a:xfrm>
            <a:off x="1920240" y="2362188"/>
            <a:ext cx="9418320" cy="731520"/>
            <a:chOff x="76165" y="0"/>
            <a:chExt cx="8351520" cy="123241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4D45334-AAFE-74CB-9DBF-BF731CF3D6E2}"/>
                </a:ext>
              </a:extLst>
            </p:cNvPr>
            <p:cNvSpPr/>
            <p:nvPr/>
          </p:nvSpPr>
          <p:spPr>
            <a:xfrm>
              <a:off x="76165" y="0"/>
              <a:ext cx="8351520" cy="119734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59044307-649E-1519-1C40-901E0E47B749}"/>
                </a:ext>
              </a:extLst>
            </p:cNvPr>
            <p:cNvSpPr txBox="1"/>
            <p:nvPr/>
          </p:nvSpPr>
          <p:spPr>
            <a:xfrm>
              <a:off x="2088368" y="35067"/>
              <a:ext cx="6339317" cy="11973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Existing labor agreements require approximately $1.5 million in salary increases to support ongoing staffing and service levels.</a:t>
              </a:r>
              <a:endParaRPr lang="en-US" sz="16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5448A7-1135-B790-3B43-4F291514B4FB}"/>
              </a:ext>
            </a:extLst>
          </p:cNvPr>
          <p:cNvGrpSpPr>
            <a:grpSpLocks noChangeAspect="1"/>
          </p:cNvGrpSpPr>
          <p:nvPr/>
        </p:nvGrpSpPr>
        <p:grpSpPr>
          <a:xfrm>
            <a:off x="1920240" y="3241963"/>
            <a:ext cx="9418320" cy="731520"/>
            <a:chOff x="76165" y="0"/>
            <a:chExt cx="8351520" cy="119734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0D2A215-D9EC-A244-BF36-FC16C1A7DAF3}"/>
                </a:ext>
              </a:extLst>
            </p:cNvPr>
            <p:cNvSpPr/>
            <p:nvPr/>
          </p:nvSpPr>
          <p:spPr>
            <a:xfrm>
              <a:off x="76165" y="0"/>
              <a:ext cx="8351520" cy="119734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2F5ED51D-773A-337F-E4AE-6DB79179C972}"/>
                </a:ext>
              </a:extLst>
            </p:cNvPr>
            <p:cNvSpPr txBox="1"/>
            <p:nvPr/>
          </p:nvSpPr>
          <p:spPr>
            <a:xfrm>
              <a:off x="2100395" y="35068"/>
              <a:ext cx="6295718" cy="1127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Ongoing inflation continues to drive up the cost of goods and services, with notable increases in fuel and energy significantly impacting day-to-day municipal operations.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92E3BC-D327-D148-178A-B1FAA8E87C5D}"/>
              </a:ext>
            </a:extLst>
          </p:cNvPr>
          <p:cNvGrpSpPr>
            <a:grpSpLocks noChangeAspect="1"/>
          </p:cNvGrpSpPr>
          <p:nvPr/>
        </p:nvGrpSpPr>
        <p:grpSpPr>
          <a:xfrm>
            <a:off x="1920240" y="4142815"/>
            <a:ext cx="9418320" cy="731520"/>
            <a:chOff x="76165" y="0"/>
            <a:chExt cx="8351520" cy="1197346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4C2940B9-239C-C390-FE87-D3BA15EACD1E}"/>
                </a:ext>
              </a:extLst>
            </p:cNvPr>
            <p:cNvSpPr/>
            <p:nvPr/>
          </p:nvSpPr>
          <p:spPr>
            <a:xfrm>
              <a:off x="76165" y="0"/>
              <a:ext cx="8351520" cy="119734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: Rounded Corners 4">
              <a:extLst>
                <a:ext uri="{FF2B5EF4-FFF2-40B4-BE49-F238E27FC236}">
                  <a16:creationId xmlns:a16="http://schemas.microsoft.com/office/drawing/2014/main" id="{1C3C3C57-F216-EB36-71EB-D1DD4D4407AC}"/>
                </a:ext>
              </a:extLst>
            </p:cNvPr>
            <p:cNvSpPr txBox="1"/>
            <p:nvPr/>
          </p:nvSpPr>
          <p:spPr>
            <a:xfrm>
              <a:off x="2100395" y="35068"/>
              <a:ext cx="6327289" cy="1127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R="3556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SzPct val="73076"/>
                <a:tabLst>
                  <a:tab pos="469900" algn="l"/>
                </a:tabLs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Capital needs such as roads, public buildings, and equipment require ongoing investment, often creating funding pressures as maintenance costs increase over time.</a:t>
              </a:r>
              <a:endParaRPr lang="en-US" sz="16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DFAA0E-E05A-0E23-E332-BC0B05EF3382}"/>
              </a:ext>
            </a:extLst>
          </p:cNvPr>
          <p:cNvGrpSpPr>
            <a:grpSpLocks noChangeAspect="1"/>
          </p:cNvGrpSpPr>
          <p:nvPr/>
        </p:nvGrpSpPr>
        <p:grpSpPr>
          <a:xfrm>
            <a:off x="1920240" y="5010970"/>
            <a:ext cx="9418320" cy="731520"/>
            <a:chOff x="76165" y="0"/>
            <a:chExt cx="8351520" cy="1197346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CC036509-0A9F-8FEE-A299-8A66FB09B497}"/>
                </a:ext>
              </a:extLst>
            </p:cNvPr>
            <p:cNvSpPr/>
            <p:nvPr/>
          </p:nvSpPr>
          <p:spPr>
            <a:xfrm>
              <a:off x="76165" y="0"/>
              <a:ext cx="8351520" cy="119734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6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Rectangle: Rounded Corners 4">
              <a:extLst>
                <a:ext uri="{FF2B5EF4-FFF2-40B4-BE49-F238E27FC236}">
                  <a16:creationId xmlns:a16="http://schemas.microsoft.com/office/drawing/2014/main" id="{1C8D96BB-A596-811C-56B6-5203AACF023B}"/>
                </a:ext>
              </a:extLst>
            </p:cNvPr>
            <p:cNvSpPr txBox="1"/>
            <p:nvPr/>
          </p:nvSpPr>
          <p:spPr>
            <a:xfrm>
              <a:off x="2107042" y="35068"/>
              <a:ext cx="6320643" cy="11272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Although outside municipal control, reductions in school State aid must be considered due to their impact on overall property taxes</a:t>
              </a:r>
              <a:endParaRPr lang="en-US" sz="160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5" name="Rectangle 34" descr="Users">
            <a:extLst>
              <a:ext uri="{FF2B5EF4-FFF2-40B4-BE49-F238E27FC236}">
                <a16:creationId xmlns:a16="http://schemas.microsoft.com/office/drawing/2014/main" id="{814E859B-5172-3B97-9B7C-0E4851C29951}"/>
              </a:ext>
            </a:extLst>
          </p:cNvPr>
          <p:cNvSpPr>
            <a:spLocks noChangeAspect="1"/>
          </p:cNvSpPr>
          <p:nvPr/>
        </p:nvSpPr>
        <p:spPr>
          <a:xfrm>
            <a:off x="1159834" y="2324280"/>
            <a:ext cx="731520" cy="731520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6" name="Rectangle 35" descr="Heart with pulse outline">
            <a:extLst>
              <a:ext uri="{FF2B5EF4-FFF2-40B4-BE49-F238E27FC236}">
                <a16:creationId xmlns:a16="http://schemas.microsoft.com/office/drawing/2014/main" id="{BB2CB600-DC1A-D00C-F25A-607FC22CC1E9}"/>
              </a:ext>
            </a:extLst>
          </p:cNvPr>
          <p:cNvSpPr>
            <a:spLocks noChangeAspect="1"/>
          </p:cNvSpPr>
          <p:nvPr/>
        </p:nvSpPr>
        <p:spPr>
          <a:xfrm>
            <a:off x="1136618" y="1510632"/>
            <a:ext cx="731520" cy="731520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7" name="Rectangle 36" descr="Dollar with solid fill">
            <a:extLst>
              <a:ext uri="{FF2B5EF4-FFF2-40B4-BE49-F238E27FC236}">
                <a16:creationId xmlns:a16="http://schemas.microsoft.com/office/drawing/2014/main" id="{AAB30B52-27F2-47FC-4AB0-B6D645FFB3E4}"/>
              </a:ext>
            </a:extLst>
          </p:cNvPr>
          <p:cNvSpPr>
            <a:spLocks noChangeAspect="1"/>
          </p:cNvSpPr>
          <p:nvPr/>
        </p:nvSpPr>
        <p:spPr>
          <a:xfrm>
            <a:off x="1159834" y="5010969"/>
            <a:ext cx="731520" cy="731520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8" name="Rectangle 37" descr="Upward trend with solid fill">
            <a:extLst>
              <a:ext uri="{FF2B5EF4-FFF2-40B4-BE49-F238E27FC236}">
                <a16:creationId xmlns:a16="http://schemas.microsoft.com/office/drawing/2014/main" id="{FED2EDA0-AB89-0884-837A-21D111AC600A}"/>
              </a:ext>
            </a:extLst>
          </p:cNvPr>
          <p:cNvSpPr>
            <a:spLocks noChangeAspect="1"/>
          </p:cNvSpPr>
          <p:nvPr/>
        </p:nvSpPr>
        <p:spPr>
          <a:xfrm>
            <a:off x="1136618" y="3226255"/>
            <a:ext cx="731520" cy="731520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9" name="Rectangle: Rounded Corners 4">
            <a:extLst>
              <a:ext uri="{FF2B5EF4-FFF2-40B4-BE49-F238E27FC236}">
                <a16:creationId xmlns:a16="http://schemas.microsoft.com/office/drawing/2014/main" id="{AF046E86-1489-AA66-63AE-2A9BFDEEAC0C}"/>
              </a:ext>
            </a:extLst>
          </p:cNvPr>
          <p:cNvSpPr txBox="1"/>
          <p:nvPr/>
        </p:nvSpPr>
        <p:spPr>
          <a:xfrm>
            <a:off x="1988681" y="1492164"/>
            <a:ext cx="2278520" cy="7523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Healthcare Costs: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4">
            <a:extLst>
              <a:ext uri="{FF2B5EF4-FFF2-40B4-BE49-F238E27FC236}">
                <a16:creationId xmlns:a16="http://schemas.microsoft.com/office/drawing/2014/main" id="{4C355DB6-994E-B966-2924-975792452954}"/>
              </a:ext>
            </a:extLst>
          </p:cNvPr>
          <p:cNvSpPr txBox="1"/>
          <p:nvPr/>
        </p:nvSpPr>
        <p:spPr>
          <a:xfrm>
            <a:off x="1981200" y="2385356"/>
            <a:ext cx="2264980" cy="7111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Contractual Salary Obligations: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: Rounded Corners 4">
            <a:extLst>
              <a:ext uri="{FF2B5EF4-FFF2-40B4-BE49-F238E27FC236}">
                <a16:creationId xmlns:a16="http://schemas.microsoft.com/office/drawing/2014/main" id="{48D16EB4-2D72-2026-91A3-D8B3D20789FC}"/>
              </a:ext>
            </a:extLst>
          </p:cNvPr>
          <p:cNvSpPr txBox="1"/>
          <p:nvPr/>
        </p:nvSpPr>
        <p:spPr>
          <a:xfrm>
            <a:off x="1988681" y="4167982"/>
            <a:ext cx="2278520" cy="7111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Aging Infrastructure &amp; Capital: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: Rounded Corners 4">
            <a:extLst>
              <a:ext uri="{FF2B5EF4-FFF2-40B4-BE49-F238E27FC236}">
                <a16:creationId xmlns:a16="http://schemas.microsoft.com/office/drawing/2014/main" id="{CFE8C4AD-2531-95E6-3DB0-BCABBB32EE1A}"/>
              </a:ext>
            </a:extLst>
          </p:cNvPr>
          <p:cNvSpPr txBox="1"/>
          <p:nvPr/>
        </p:nvSpPr>
        <p:spPr>
          <a:xfrm>
            <a:off x="1981200" y="5023262"/>
            <a:ext cx="2182524" cy="75724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State Aid Loss:</a:t>
            </a:r>
            <a:endParaRPr lang="en-US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: Rounded Corners 4">
            <a:extLst>
              <a:ext uri="{FF2B5EF4-FFF2-40B4-BE49-F238E27FC236}">
                <a16:creationId xmlns:a16="http://schemas.microsoft.com/office/drawing/2014/main" id="{1FCA654F-2820-6483-EDC3-6426824E6A06}"/>
              </a:ext>
            </a:extLst>
          </p:cNvPr>
          <p:cNvSpPr txBox="1"/>
          <p:nvPr/>
        </p:nvSpPr>
        <p:spPr>
          <a:xfrm>
            <a:off x="1988681" y="3263041"/>
            <a:ext cx="2261088" cy="74656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0" tIns="57150" rIns="57150" bIns="5715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Inflationary pressures: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 descr="City">
            <a:extLst>
              <a:ext uri="{FF2B5EF4-FFF2-40B4-BE49-F238E27FC236}">
                <a16:creationId xmlns:a16="http://schemas.microsoft.com/office/drawing/2014/main" id="{5B6D2659-94AC-C13D-A83E-96B8EC9ACA48}"/>
              </a:ext>
            </a:extLst>
          </p:cNvPr>
          <p:cNvSpPr/>
          <p:nvPr/>
        </p:nvSpPr>
        <p:spPr>
          <a:xfrm>
            <a:off x="1112644" y="4117923"/>
            <a:ext cx="755494" cy="755494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3021"/>
            <a:ext cx="3609340" cy="3535045"/>
          </a:xfrm>
          <a:custGeom>
            <a:avLst/>
            <a:gdLst/>
            <a:ahLst/>
            <a:cxnLst/>
            <a:rect l="l" t="t" r="r" b="b"/>
            <a:pathLst>
              <a:path w="3609340" h="3535045">
                <a:moveTo>
                  <a:pt x="0" y="0"/>
                </a:moveTo>
                <a:lnTo>
                  <a:pt x="0" y="3534976"/>
                </a:lnTo>
                <a:lnTo>
                  <a:pt x="3608793" y="3534976"/>
                </a:lnTo>
                <a:lnTo>
                  <a:pt x="3312601" y="3523009"/>
                </a:lnTo>
                <a:lnTo>
                  <a:pt x="3022965" y="3487723"/>
                </a:lnTo>
                <a:lnTo>
                  <a:pt x="2740854" y="3430048"/>
                </a:lnTo>
                <a:lnTo>
                  <a:pt x="2467197" y="3350915"/>
                </a:lnTo>
                <a:lnTo>
                  <a:pt x="2202924" y="3251252"/>
                </a:lnTo>
                <a:lnTo>
                  <a:pt x="1948963" y="3131988"/>
                </a:lnTo>
                <a:lnTo>
                  <a:pt x="1706246" y="2994053"/>
                </a:lnTo>
                <a:lnTo>
                  <a:pt x="1475701" y="2838376"/>
                </a:lnTo>
                <a:lnTo>
                  <a:pt x="1258258" y="2665886"/>
                </a:lnTo>
                <a:lnTo>
                  <a:pt x="1054846" y="2477512"/>
                </a:lnTo>
                <a:lnTo>
                  <a:pt x="866395" y="2274185"/>
                </a:lnTo>
                <a:lnTo>
                  <a:pt x="693834" y="2056832"/>
                </a:lnTo>
                <a:lnTo>
                  <a:pt x="538093" y="1826384"/>
                </a:lnTo>
                <a:lnTo>
                  <a:pt x="400102" y="1583769"/>
                </a:lnTo>
                <a:lnTo>
                  <a:pt x="280791" y="1329917"/>
                </a:lnTo>
                <a:lnTo>
                  <a:pt x="181087" y="1065757"/>
                </a:lnTo>
                <a:lnTo>
                  <a:pt x="101922" y="792218"/>
                </a:lnTo>
                <a:lnTo>
                  <a:pt x="44225" y="510230"/>
                </a:lnTo>
                <a:lnTo>
                  <a:pt x="8925" y="220722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47979" y="489044"/>
            <a:ext cx="9784080" cy="755350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98425" algn="ctr">
              <a:lnSpc>
                <a:spcPct val="100000"/>
              </a:lnSpc>
            </a:pPr>
            <a:r>
              <a:rPr lang="en-US" sz="4400" b="1" spc="1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TAXATION</a:t>
            </a:r>
            <a:r>
              <a:rPr sz="4400" b="1" spc="1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spc="1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Goals &amp; </a:t>
            </a:r>
            <a:r>
              <a:rPr sz="4400" b="1" spc="1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52F2A1-F7F2-00CA-EB1B-60BF0B6FB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188452"/>
            <a:ext cx="1587435" cy="1356535"/>
          </a:xfrm>
          <a:prstGeom prst="rect">
            <a:avLst/>
          </a:prstGeom>
        </p:spPr>
      </p:pic>
      <p:graphicFrame>
        <p:nvGraphicFramePr>
          <p:cNvPr id="13" name="object 8">
            <a:extLst>
              <a:ext uri="{FF2B5EF4-FFF2-40B4-BE49-F238E27FC236}">
                <a16:creationId xmlns:a16="http://schemas.microsoft.com/office/drawing/2014/main" id="{358D7985-0A37-0A89-F935-A11771A376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1570828"/>
              </p:ext>
            </p:extLst>
          </p:nvPr>
        </p:nvGraphicFramePr>
        <p:xfrm>
          <a:off x="1470591" y="1143000"/>
          <a:ext cx="10134600" cy="6001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3581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3021"/>
            <a:ext cx="3609340" cy="3535045"/>
          </a:xfrm>
          <a:custGeom>
            <a:avLst/>
            <a:gdLst/>
            <a:ahLst/>
            <a:cxnLst/>
            <a:rect l="l" t="t" r="r" b="b"/>
            <a:pathLst>
              <a:path w="3609340" h="3535045">
                <a:moveTo>
                  <a:pt x="0" y="0"/>
                </a:moveTo>
                <a:lnTo>
                  <a:pt x="0" y="3534976"/>
                </a:lnTo>
                <a:lnTo>
                  <a:pt x="3608793" y="3534976"/>
                </a:lnTo>
                <a:lnTo>
                  <a:pt x="3312601" y="3523009"/>
                </a:lnTo>
                <a:lnTo>
                  <a:pt x="3022965" y="3487723"/>
                </a:lnTo>
                <a:lnTo>
                  <a:pt x="2740854" y="3430048"/>
                </a:lnTo>
                <a:lnTo>
                  <a:pt x="2467197" y="3350915"/>
                </a:lnTo>
                <a:lnTo>
                  <a:pt x="2202924" y="3251252"/>
                </a:lnTo>
                <a:lnTo>
                  <a:pt x="1948963" y="3131988"/>
                </a:lnTo>
                <a:lnTo>
                  <a:pt x="1706246" y="2994053"/>
                </a:lnTo>
                <a:lnTo>
                  <a:pt x="1475701" y="2838376"/>
                </a:lnTo>
                <a:lnTo>
                  <a:pt x="1258258" y="2665886"/>
                </a:lnTo>
                <a:lnTo>
                  <a:pt x="1054846" y="2477512"/>
                </a:lnTo>
                <a:lnTo>
                  <a:pt x="866395" y="2274185"/>
                </a:lnTo>
                <a:lnTo>
                  <a:pt x="693834" y="2056832"/>
                </a:lnTo>
                <a:lnTo>
                  <a:pt x="538093" y="1826384"/>
                </a:lnTo>
                <a:lnTo>
                  <a:pt x="400102" y="1583769"/>
                </a:lnTo>
                <a:lnTo>
                  <a:pt x="280791" y="1329917"/>
                </a:lnTo>
                <a:lnTo>
                  <a:pt x="181087" y="1065757"/>
                </a:lnTo>
                <a:lnTo>
                  <a:pt x="101922" y="792218"/>
                </a:lnTo>
                <a:lnTo>
                  <a:pt x="44225" y="510230"/>
                </a:lnTo>
                <a:lnTo>
                  <a:pt x="8925" y="220722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95754" y="504256"/>
            <a:ext cx="8610600" cy="755350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98425" algn="ctr">
              <a:lnSpc>
                <a:spcPct val="100000"/>
              </a:lnSpc>
            </a:pPr>
            <a:r>
              <a:rPr lang="en-US" sz="4400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Municipal Taxes &amp; Assessments</a:t>
            </a:r>
            <a:endParaRPr sz="4400" b="1" spc="12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52F2A1-F7F2-00CA-EB1B-60BF0B6FB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188452"/>
            <a:ext cx="1587435" cy="1356535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3830256-3294-2A2F-7D95-A7F7239F1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000926"/>
              </p:ext>
            </p:extLst>
          </p:nvPr>
        </p:nvGraphicFramePr>
        <p:xfrm>
          <a:off x="3389246" y="1805305"/>
          <a:ext cx="5823616" cy="4114797"/>
        </p:xfrm>
        <a:graphic>
          <a:graphicData uri="http://schemas.openxmlformats.org/drawingml/2006/table">
            <a:tbl>
              <a:tblPr firstRow="1" firstCol="1" bandRow="1"/>
              <a:tblGrid>
                <a:gridCol w="2722880">
                  <a:extLst>
                    <a:ext uri="{9D8B030D-6E8A-4147-A177-3AD203B41FA5}">
                      <a16:colId xmlns:a16="http://schemas.microsoft.com/office/drawing/2014/main" val="193749595"/>
                    </a:ext>
                  </a:extLst>
                </a:gridCol>
                <a:gridCol w="1471256">
                  <a:extLst>
                    <a:ext uri="{9D8B030D-6E8A-4147-A177-3AD203B41FA5}">
                      <a16:colId xmlns:a16="http://schemas.microsoft.com/office/drawing/2014/main" val="3935991514"/>
                    </a:ext>
                  </a:extLst>
                </a:gridCol>
                <a:gridCol w="1629480">
                  <a:extLst>
                    <a:ext uri="{9D8B030D-6E8A-4147-A177-3AD203B41FA5}">
                      <a16:colId xmlns:a16="http://schemas.microsoft.com/office/drawing/2014/main" val="2620223223"/>
                    </a:ext>
                  </a:extLst>
                </a:gridCol>
              </a:tblGrid>
              <a:tr h="2612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110789"/>
                  </a:ext>
                </a:extLst>
              </a:tr>
              <a:tr h="2481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033857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Taxable Assessed 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$7,087,527,349.00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$7,532,158,900.00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594603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Municipal Levy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$34,350,000.00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$35,100,000.00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262897"/>
                  </a:ext>
                </a:extLst>
              </a:tr>
              <a:tr h="2481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487855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Municipal Tax Rate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0.485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0.466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349734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Change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-6.73%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-3.92%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625963"/>
                  </a:ext>
                </a:extLst>
              </a:tr>
              <a:tr h="2481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011967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Value of Average Home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$614,062.00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$638,840.00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221607"/>
                  </a:ext>
                </a:extLst>
              </a:tr>
              <a:tr h="2481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458565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Taxes Paid by Average Homeowner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$2,976.08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$2,977.01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533910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Change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$61.66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$0.93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945453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Change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187024"/>
                  </a:ext>
                </a:extLst>
              </a:tr>
              <a:tr h="2481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982984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Change per $100 of 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($0.04)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($0.02)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852134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Change per $100,000 of value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($35.00)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FF33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($18.65)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80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07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76089F7-ECD1-2490-0559-6ED8F1A48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8B4A339-AEBA-9928-4E86-A3881870976C}"/>
              </a:ext>
            </a:extLst>
          </p:cNvPr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22A853B-ACB4-7460-2410-233653DFEDC7}"/>
              </a:ext>
            </a:extLst>
          </p:cNvPr>
          <p:cNvSpPr/>
          <p:nvPr/>
        </p:nvSpPr>
        <p:spPr>
          <a:xfrm>
            <a:off x="0" y="3323021"/>
            <a:ext cx="3609340" cy="3535045"/>
          </a:xfrm>
          <a:custGeom>
            <a:avLst/>
            <a:gdLst/>
            <a:ahLst/>
            <a:cxnLst/>
            <a:rect l="l" t="t" r="r" b="b"/>
            <a:pathLst>
              <a:path w="3609340" h="3535045">
                <a:moveTo>
                  <a:pt x="0" y="0"/>
                </a:moveTo>
                <a:lnTo>
                  <a:pt x="0" y="3534976"/>
                </a:lnTo>
                <a:lnTo>
                  <a:pt x="3608793" y="3534976"/>
                </a:lnTo>
                <a:lnTo>
                  <a:pt x="3312601" y="3523009"/>
                </a:lnTo>
                <a:lnTo>
                  <a:pt x="3022965" y="3487723"/>
                </a:lnTo>
                <a:lnTo>
                  <a:pt x="2740854" y="3430048"/>
                </a:lnTo>
                <a:lnTo>
                  <a:pt x="2467197" y="3350915"/>
                </a:lnTo>
                <a:lnTo>
                  <a:pt x="2202924" y="3251252"/>
                </a:lnTo>
                <a:lnTo>
                  <a:pt x="1948963" y="3131988"/>
                </a:lnTo>
                <a:lnTo>
                  <a:pt x="1706246" y="2994053"/>
                </a:lnTo>
                <a:lnTo>
                  <a:pt x="1475701" y="2838376"/>
                </a:lnTo>
                <a:lnTo>
                  <a:pt x="1258258" y="2665886"/>
                </a:lnTo>
                <a:lnTo>
                  <a:pt x="1054846" y="2477512"/>
                </a:lnTo>
                <a:lnTo>
                  <a:pt x="866395" y="2274185"/>
                </a:lnTo>
                <a:lnTo>
                  <a:pt x="693834" y="2056832"/>
                </a:lnTo>
                <a:lnTo>
                  <a:pt x="538093" y="1826384"/>
                </a:lnTo>
                <a:lnTo>
                  <a:pt x="400102" y="1583769"/>
                </a:lnTo>
                <a:lnTo>
                  <a:pt x="280791" y="1329917"/>
                </a:lnTo>
                <a:lnTo>
                  <a:pt x="181087" y="1065757"/>
                </a:lnTo>
                <a:lnTo>
                  <a:pt x="101922" y="792218"/>
                </a:lnTo>
                <a:lnTo>
                  <a:pt x="44225" y="510230"/>
                </a:lnTo>
                <a:lnTo>
                  <a:pt x="8925" y="220722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E3948E1-F6E4-772D-ABDE-BD770AAA79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62200" y="428298"/>
            <a:ext cx="8205154" cy="755350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98425" algn="ctr">
              <a:lnSpc>
                <a:spcPct val="100000"/>
              </a:lnSpc>
            </a:pPr>
            <a:r>
              <a:rPr lang="en-US" sz="4400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TREND BY TAXING DISTRICT</a:t>
            </a:r>
            <a:endParaRPr sz="4400" b="1" spc="12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4683B3-513C-F44A-D5A1-5CB5DCCD3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188452"/>
            <a:ext cx="1587435" cy="1356535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6683F5C-B3F0-B53C-C7AC-367DFF83F9FC}"/>
              </a:ext>
            </a:extLst>
          </p:cNvPr>
          <p:cNvGraphicFramePr>
            <a:graphicFrameLocks/>
          </p:cNvGraphicFramePr>
          <p:nvPr/>
        </p:nvGraphicFramePr>
        <p:xfrm>
          <a:off x="2514600" y="1554222"/>
          <a:ext cx="8052754" cy="4846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6495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1643" y="0"/>
            <a:ext cx="3610610" cy="3610610"/>
          </a:xfrm>
          <a:custGeom>
            <a:avLst/>
            <a:gdLst/>
            <a:ahLst/>
            <a:cxnLst/>
            <a:rect l="l" t="t" r="r" b="b"/>
            <a:pathLst>
              <a:path w="3610609" h="3610610">
                <a:moveTo>
                  <a:pt x="3610355" y="0"/>
                </a:moveTo>
                <a:lnTo>
                  <a:pt x="0" y="0"/>
                </a:lnTo>
                <a:lnTo>
                  <a:pt x="296099" y="11968"/>
                </a:lnTo>
                <a:lnTo>
                  <a:pt x="585607" y="47254"/>
                </a:lnTo>
                <a:lnTo>
                  <a:pt x="867595" y="104929"/>
                </a:lnTo>
                <a:lnTo>
                  <a:pt x="1141134" y="184062"/>
                </a:lnTo>
                <a:lnTo>
                  <a:pt x="1405294" y="283725"/>
                </a:lnTo>
                <a:lnTo>
                  <a:pt x="1659146" y="402989"/>
                </a:lnTo>
                <a:lnTo>
                  <a:pt x="1901761" y="540924"/>
                </a:lnTo>
                <a:lnTo>
                  <a:pt x="2132210" y="696602"/>
                </a:lnTo>
                <a:lnTo>
                  <a:pt x="2349562" y="869092"/>
                </a:lnTo>
                <a:lnTo>
                  <a:pt x="2552890" y="1057465"/>
                </a:lnTo>
                <a:lnTo>
                  <a:pt x="2741263" y="1260793"/>
                </a:lnTo>
                <a:lnTo>
                  <a:pt x="2913753" y="1478145"/>
                </a:lnTo>
                <a:lnTo>
                  <a:pt x="3069431" y="1708594"/>
                </a:lnTo>
                <a:lnTo>
                  <a:pt x="3207366" y="1951209"/>
                </a:lnTo>
                <a:lnTo>
                  <a:pt x="3326630" y="2205061"/>
                </a:lnTo>
                <a:lnTo>
                  <a:pt x="3426293" y="2469221"/>
                </a:lnTo>
                <a:lnTo>
                  <a:pt x="3505426" y="2742760"/>
                </a:lnTo>
                <a:lnTo>
                  <a:pt x="3563101" y="3024748"/>
                </a:lnTo>
                <a:lnTo>
                  <a:pt x="3598387" y="3314256"/>
                </a:lnTo>
                <a:lnTo>
                  <a:pt x="3610355" y="3610355"/>
                </a:lnTo>
                <a:lnTo>
                  <a:pt x="361035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23021"/>
            <a:ext cx="3609340" cy="3535045"/>
          </a:xfrm>
          <a:custGeom>
            <a:avLst/>
            <a:gdLst/>
            <a:ahLst/>
            <a:cxnLst/>
            <a:rect l="l" t="t" r="r" b="b"/>
            <a:pathLst>
              <a:path w="3609340" h="3535045">
                <a:moveTo>
                  <a:pt x="0" y="0"/>
                </a:moveTo>
                <a:lnTo>
                  <a:pt x="0" y="3534976"/>
                </a:lnTo>
                <a:lnTo>
                  <a:pt x="3608793" y="3534976"/>
                </a:lnTo>
                <a:lnTo>
                  <a:pt x="3312601" y="3523009"/>
                </a:lnTo>
                <a:lnTo>
                  <a:pt x="3022965" y="3487723"/>
                </a:lnTo>
                <a:lnTo>
                  <a:pt x="2740854" y="3430048"/>
                </a:lnTo>
                <a:lnTo>
                  <a:pt x="2467197" y="3350915"/>
                </a:lnTo>
                <a:lnTo>
                  <a:pt x="2202924" y="3251252"/>
                </a:lnTo>
                <a:lnTo>
                  <a:pt x="1948963" y="3131988"/>
                </a:lnTo>
                <a:lnTo>
                  <a:pt x="1706246" y="2994053"/>
                </a:lnTo>
                <a:lnTo>
                  <a:pt x="1475701" y="2838376"/>
                </a:lnTo>
                <a:lnTo>
                  <a:pt x="1258258" y="2665886"/>
                </a:lnTo>
                <a:lnTo>
                  <a:pt x="1054846" y="2477512"/>
                </a:lnTo>
                <a:lnTo>
                  <a:pt x="866395" y="2274185"/>
                </a:lnTo>
                <a:lnTo>
                  <a:pt x="693834" y="2056832"/>
                </a:lnTo>
                <a:lnTo>
                  <a:pt x="538093" y="1826384"/>
                </a:lnTo>
                <a:lnTo>
                  <a:pt x="400102" y="1583769"/>
                </a:lnTo>
                <a:lnTo>
                  <a:pt x="280791" y="1329917"/>
                </a:lnTo>
                <a:lnTo>
                  <a:pt x="181087" y="1065757"/>
                </a:lnTo>
                <a:lnTo>
                  <a:pt x="101922" y="792218"/>
                </a:lnTo>
                <a:lnTo>
                  <a:pt x="44225" y="510230"/>
                </a:lnTo>
                <a:lnTo>
                  <a:pt x="8925" y="220722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62200" y="387401"/>
            <a:ext cx="8205154" cy="755350"/>
          </a:xfrm>
          <a:prstGeom prst="rect">
            <a:avLst/>
          </a:prstGeom>
        </p:spPr>
        <p:txBody>
          <a:bodyPr vert="horz" wrap="square" lIns="0" tIns="77485" rIns="0" bIns="0" rtlCol="0">
            <a:spAutoFit/>
          </a:bodyPr>
          <a:lstStyle/>
          <a:p>
            <a:pPr marL="98425" algn="ctr">
              <a:lnSpc>
                <a:spcPct val="100000"/>
              </a:lnSpc>
            </a:pPr>
            <a:r>
              <a:rPr lang="en-US" sz="4400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TREND BY TAXING DISTRICT</a:t>
            </a:r>
            <a:endParaRPr sz="4400" b="1" spc="12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52F2A1-F7F2-00CA-EB1B-60BF0B6FB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188452"/>
            <a:ext cx="1587435" cy="1356535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508CEB0-8D77-43D6-AAEE-917F678B2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835067"/>
              </p:ext>
            </p:extLst>
          </p:nvPr>
        </p:nvGraphicFramePr>
        <p:xfrm>
          <a:off x="2883376" y="1493366"/>
          <a:ext cx="7251223" cy="511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87495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3996</TotalTime>
  <Words>942</Words>
  <Application>Microsoft Office PowerPoint</Application>
  <PresentationFormat>Widescreen</PresentationFormat>
  <Paragraphs>149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Corbel</vt:lpstr>
      <vt:lpstr>Courier New</vt:lpstr>
      <vt:lpstr>Times New Roman</vt:lpstr>
      <vt:lpstr>Wingdings</vt:lpstr>
      <vt:lpstr>Banded</vt:lpstr>
      <vt:lpstr>PowerPoint Presentation</vt:lpstr>
      <vt:lpstr>Budget / Mission Statement</vt:lpstr>
      <vt:lpstr>PowerPoint Presentation</vt:lpstr>
      <vt:lpstr>Budget Goals</vt:lpstr>
      <vt:lpstr>Budget Challenges</vt:lpstr>
      <vt:lpstr>TAXATION Goals &amp; Challenges</vt:lpstr>
      <vt:lpstr>Municipal Taxes &amp; Assessments</vt:lpstr>
      <vt:lpstr>TREND BY TAXING DISTRICT</vt:lpstr>
      <vt:lpstr>TREND BY TAXING DISTRICT</vt:lpstr>
      <vt:lpstr>Board of education  impacts</vt:lpstr>
      <vt:lpstr>PowerPoint Presentation</vt:lpstr>
      <vt:lpstr>2026 Estimated Tax apportionment</vt:lpstr>
      <vt:lpstr>PowerPoint Presentation</vt:lpstr>
      <vt:lpstr>Sewer utility (sanitary)</vt:lpstr>
      <vt:lpstr>marina utility </vt:lpstr>
      <vt:lpstr>2026 Budget 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Mke Bascom</dc:creator>
  <cp:lastModifiedBy>April Perpignan</cp:lastModifiedBy>
  <cp:revision>70</cp:revision>
  <cp:lastPrinted>2023-04-24T15:04:33Z</cp:lastPrinted>
  <dcterms:created xsi:type="dcterms:W3CDTF">2023-04-07T15:24:17Z</dcterms:created>
  <dcterms:modified xsi:type="dcterms:W3CDTF">2026-07-30T17:00:51Z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2023-01-27T00:00:00Z</vt:filetime>
  </property>
  <property fmtid="{D5CDD505-2E9C-101B-9397-08002B2CF9AE}" pid="3" name="LastSaved">
    <vt:filetime>2023-04-07T00:00:00Z</vt:filetime>
  </property>
</Properties>
</file>