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27"/>
  </p:notesMasterIdLst>
  <p:sldIdLst>
    <p:sldId id="256" r:id="rId2"/>
    <p:sldId id="257" r:id="rId3"/>
    <p:sldId id="279" r:id="rId4"/>
    <p:sldId id="261" r:id="rId5"/>
    <p:sldId id="266" r:id="rId6"/>
    <p:sldId id="283" r:id="rId7"/>
    <p:sldId id="269" r:id="rId8"/>
    <p:sldId id="292" r:id="rId9"/>
    <p:sldId id="268" r:id="rId10"/>
    <p:sldId id="288" r:id="rId11"/>
    <p:sldId id="270" r:id="rId12"/>
    <p:sldId id="258" r:id="rId13"/>
    <p:sldId id="259" r:id="rId14"/>
    <p:sldId id="289" r:id="rId15"/>
    <p:sldId id="280" r:id="rId16"/>
    <p:sldId id="281" r:id="rId17"/>
    <p:sldId id="282" r:id="rId18"/>
    <p:sldId id="260" r:id="rId19"/>
    <p:sldId id="284" r:id="rId20"/>
    <p:sldId id="291" r:id="rId21"/>
    <p:sldId id="285" r:id="rId22"/>
    <p:sldId id="286" r:id="rId23"/>
    <p:sldId id="271" r:id="rId24"/>
    <p:sldId id="272" r:id="rId25"/>
    <p:sldId id="287" r:id="rId26"/>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27" y="3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svr-nas\Users\MBascom\WPDOCS\CFO\2024%20Budget\Budget%20Presentation\ETR-Impact-Calculation%202024.xls"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3" Type="http://schemas.openxmlformats.org/officeDocument/2006/relationships/oleObject" Target="file:///\\svr-nas\Users\MBascom\WPDOCS\CFO\2024%20Budget\Budget%20Presentation\Neptune%20Tax%20Comparision%202024.xlsx"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7636684303350969E-2"/>
          <c:y val="5.1859439213129188E-2"/>
          <c:w val="0.96119929453262787"/>
          <c:h val="0.93995222827953462"/>
        </c:manualLayout>
      </c:layout>
      <c:pie3DChart>
        <c:varyColors val="1"/>
        <c:ser>
          <c:idx val="1"/>
          <c:order val="0"/>
          <c:explosion val="12"/>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890B-412E-9E42-3E4CB794A356}"/>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890B-412E-9E42-3E4CB794A356}"/>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890B-412E-9E42-3E4CB794A356}"/>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890B-412E-9E42-3E4CB794A356}"/>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890B-412E-9E42-3E4CB794A356}"/>
              </c:ext>
            </c:extLst>
          </c:dPt>
          <c:dLbls>
            <c:dLbl>
              <c:idx val="0"/>
              <c:layout>
                <c:manualLayout>
                  <c:x val="-0.12453623852573989"/>
                  <c:y val="0.18745787691680596"/>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5225749559082893"/>
                      <c:h val="9.3360745262909939E-2"/>
                    </c:manualLayout>
                  </c15:layout>
                </c:ext>
                <c:ext xmlns:c16="http://schemas.microsoft.com/office/drawing/2014/chart" uri="{C3380CC4-5D6E-409C-BE32-E72D297353CC}">
                  <c16:uniqueId val="{00000001-890B-412E-9E42-3E4CB794A356}"/>
                </c:ext>
              </c:extLst>
            </c:dLbl>
            <c:dLbl>
              <c:idx val="1"/>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1"/>
              <c:showSerName val="0"/>
              <c:showPercent val="0"/>
              <c:showBubbleSize val="0"/>
              <c:extLst>
                <c:ext xmlns:c15="http://schemas.microsoft.com/office/drawing/2012/chart" uri="{CE6537A1-D6FC-4f65-9D91-7224C49458BB}">
                  <c15:layout>
                    <c:manualLayout>
                      <c:w val="0.22508811398575179"/>
                      <c:h val="0.11792574278491851"/>
                    </c:manualLayout>
                  </c15:layout>
                </c:ext>
                <c:ext xmlns:c16="http://schemas.microsoft.com/office/drawing/2014/chart" uri="{C3380CC4-5D6E-409C-BE32-E72D297353CC}">
                  <c16:uniqueId val="{00000003-890B-412E-9E42-3E4CB794A356}"/>
                </c:ext>
              </c:extLst>
            </c:dLbl>
            <c:dLbl>
              <c:idx val="2"/>
              <c:layout>
                <c:manualLayout>
                  <c:x val="0.1095724145592912"/>
                  <c:y val="0.1253502607586307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90B-412E-9E42-3E4CB794A356}"/>
                </c:ext>
              </c:extLst>
            </c:dLbl>
            <c:dLbl>
              <c:idx val="3"/>
              <c:layout>
                <c:manualLayout>
                  <c:x val="2.102806593620242E-2"/>
                  <c:y val="8.435385762942534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90B-412E-9E42-3E4CB794A356}"/>
                </c:ext>
              </c:extLst>
            </c:dLbl>
            <c:dLbl>
              <c:idx val="4"/>
              <c:layout>
                <c:manualLayout>
                  <c:x val="3.5784693579969107E-2"/>
                  <c:y val="2.450923825306543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90B-412E-9E42-3E4CB794A356}"/>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1"/>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Charts!$A$139:$A$143</c:f>
              <c:strCache>
                <c:ptCount val="5"/>
                <c:pt idx="0">
                  <c:v>Municipal</c:v>
                </c:pt>
                <c:pt idx="1">
                  <c:v>School District</c:v>
                </c:pt>
                <c:pt idx="2">
                  <c:v>County</c:v>
                </c:pt>
                <c:pt idx="3">
                  <c:v>Fire Districts</c:v>
                </c:pt>
                <c:pt idx="4">
                  <c:v>Library</c:v>
                </c:pt>
              </c:strCache>
            </c:strRef>
          </c:cat>
          <c:val>
            <c:numRef>
              <c:f>Charts!$C$139:$C$143</c:f>
              <c:numCache>
                <c:formatCode>0.0%</c:formatCode>
                <c:ptCount val="5"/>
                <c:pt idx="0">
                  <c:v>0.32634383109387771</c:v>
                </c:pt>
                <c:pt idx="1">
                  <c:v>0.49892189171701079</c:v>
                </c:pt>
                <c:pt idx="2">
                  <c:v>0.11864505746265093</c:v>
                </c:pt>
                <c:pt idx="3">
                  <c:v>3.8668579254585875E-2</c:v>
                </c:pt>
                <c:pt idx="4">
                  <c:v>1.7420640471874672E-2</c:v>
                </c:pt>
              </c:numCache>
            </c:numRef>
          </c:val>
          <c:extLst>
            <c:ext xmlns:c16="http://schemas.microsoft.com/office/drawing/2014/chart" uri="{C3380CC4-5D6E-409C-BE32-E72D297353CC}">
              <c16:uniqueId val="{0000000A-890B-412E-9E42-3E4CB794A356}"/>
            </c:ext>
          </c:extLst>
        </c:ser>
        <c:dLbls>
          <c:dLblPos val="ctr"/>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0"/>
      <c:rAngAx val="0"/>
      <c:perspective val="0"/>
    </c:view3D>
    <c:floor>
      <c:thickness val="0"/>
    </c:floor>
    <c:sideWall>
      <c:thickness val="0"/>
    </c:sideWall>
    <c:backWall>
      <c:thickness val="0"/>
    </c:backWall>
    <c:plotArea>
      <c:layout>
        <c:manualLayout>
          <c:layoutTarget val="inner"/>
          <c:xMode val="edge"/>
          <c:yMode val="edge"/>
          <c:x val="0.29291044776119401"/>
          <c:y val="0.36419862858865193"/>
          <c:w val="0.41604477611940299"/>
          <c:h val="0.27469218596940698"/>
        </c:manualLayout>
      </c:layout>
      <c:pie3DChart>
        <c:varyColors val="1"/>
        <c:ser>
          <c:idx val="0"/>
          <c:order val="0"/>
          <c:spPr>
            <a:solidFill>
              <a:srgbClr val="9999FF"/>
            </a:solidFill>
            <a:ln w="12700">
              <a:solidFill>
                <a:srgbClr val="000000"/>
              </a:solidFill>
              <a:prstDash val="solid"/>
            </a:ln>
          </c:spPr>
          <c:dPt>
            <c:idx val="0"/>
            <c:bubble3D val="0"/>
            <c:extLst>
              <c:ext xmlns:c16="http://schemas.microsoft.com/office/drawing/2014/chart" uri="{C3380CC4-5D6E-409C-BE32-E72D297353CC}">
                <c16:uniqueId val="{00000000-5748-4154-B30F-6BE00E1743B8}"/>
              </c:ext>
            </c:extLst>
          </c:dPt>
          <c:dPt>
            <c:idx val="1"/>
            <c:bubble3D val="0"/>
            <c:spPr>
              <a:solidFill>
                <a:srgbClr val="993366"/>
              </a:solidFill>
              <a:ln w="12700">
                <a:solidFill>
                  <a:srgbClr val="000000"/>
                </a:solidFill>
                <a:prstDash val="solid"/>
              </a:ln>
            </c:spPr>
            <c:extLst>
              <c:ext xmlns:c16="http://schemas.microsoft.com/office/drawing/2014/chart" uri="{C3380CC4-5D6E-409C-BE32-E72D297353CC}">
                <c16:uniqueId val="{00000002-5748-4154-B30F-6BE00E1743B8}"/>
              </c:ext>
            </c:extLst>
          </c:dPt>
          <c:dPt>
            <c:idx val="2"/>
            <c:bubble3D val="0"/>
            <c:spPr>
              <a:solidFill>
                <a:srgbClr val="FFFFCC"/>
              </a:solidFill>
              <a:ln w="12700">
                <a:solidFill>
                  <a:srgbClr val="000000"/>
                </a:solidFill>
                <a:prstDash val="solid"/>
              </a:ln>
            </c:spPr>
            <c:extLst>
              <c:ext xmlns:c16="http://schemas.microsoft.com/office/drawing/2014/chart" uri="{C3380CC4-5D6E-409C-BE32-E72D297353CC}">
                <c16:uniqueId val="{00000004-5748-4154-B30F-6BE00E1743B8}"/>
              </c:ext>
            </c:extLst>
          </c:dPt>
          <c:dPt>
            <c:idx val="3"/>
            <c:bubble3D val="0"/>
            <c:spPr>
              <a:solidFill>
                <a:srgbClr val="CCFFFF"/>
              </a:solidFill>
              <a:ln w="12700">
                <a:solidFill>
                  <a:srgbClr val="000000"/>
                </a:solidFill>
                <a:prstDash val="solid"/>
              </a:ln>
            </c:spPr>
            <c:extLst>
              <c:ext xmlns:c16="http://schemas.microsoft.com/office/drawing/2014/chart" uri="{C3380CC4-5D6E-409C-BE32-E72D297353CC}">
                <c16:uniqueId val="{00000006-5748-4154-B30F-6BE00E1743B8}"/>
              </c:ext>
            </c:extLst>
          </c:dPt>
          <c:dPt>
            <c:idx val="4"/>
            <c:bubble3D val="0"/>
            <c:spPr>
              <a:solidFill>
                <a:srgbClr val="660066"/>
              </a:solidFill>
              <a:ln w="12700">
                <a:solidFill>
                  <a:srgbClr val="000000"/>
                </a:solidFill>
                <a:prstDash val="solid"/>
              </a:ln>
            </c:spPr>
            <c:extLst>
              <c:ext xmlns:c16="http://schemas.microsoft.com/office/drawing/2014/chart" uri="{C3380CC4-5D6E-409C-BE32-E72D297353CC}">
                <c16:uniqueId val="{00000008-5748-4154-B30F-6BE00E1743B8}"/>
              </c:ext>
            </c:extLst>
          </c:dPt>
          <c:dPt>
            <c:idx val="5"/>
            <c:bubble3D val="0"/>
            <c:explosion val="1"/>
            <c:spPr>
              <a:solidFill>
                <a:srgbClr val="FF8080"/>
              </a:solidFill>
              <a:ln w="12700">
                <a:solidFill>
                  <a:srgbClr val="000000"/>
                </a:solidFill>
                <a:prstDash val="solid"/>
              </a:ln>
            </c:spPr>
            <c:extLst>
              <c:ext xmlns:c16="http://schemas.microsoft.com/office/drawing/2014/chart" uri="{C3380CC4-5D6E-409C-BE32-E72D297353CC}">
                <c16:uniqueId val="{0000000A-5748-4154-B30F-6BE00E1743B8}"/>
              </c:ext>
            </c:extLst>
          </c:dPt>
          <c:dPt>
            <c:idx val="6"/>
            <c:bubble3D val="0"/>
            <c:spPr>
              <a:solidFill>
                <a:srgbClr val="0066CC"/>
              </a:solidFill>
              <a:ln w="12700">
                <a:solidFill>
                  <a:srgbClr val="000000"/>
                </a:solidFill>
                <a:prstDash val="solid"/>
              </a:ln>
            </c:spPr>
            <c:extLst>
              <c:ext xmlns:c16="http://schemas.microsoft.com/office/drawing/2014/chart" uri="{C3380CC4-5D6E-409C-BE32-E72D297353CC}">
                <c16:uniqueId val="{0000000C-5748-4154-B30F-6BE00E1743B8}"/>
              </c:ext>
            </c:extLst>
          </c:dPt>
          <c:dPt>
            <c:idx val="7"/>
            <c:bubble3D val="0"/>
            <c:spPr>
              <a:solidFill>
                <a:srgbClr val="CCCCFF"/>
              </a:solidFill>
              <a:ln w="12700">
                <a:solidFill>
                  <a:srgbClr val="000000"/>
                </a:solidFill>
                <a:prstDash val="solid"/>
              </a:ln>
            </c:spPr>
            <c:extLst>
              <c:ext xmlns:c16="http://schemas.microsoft.com/office/drawing/2014/chart" uri="{C3380CC4-5D6E-409C-BE32-E72D297353CC}">
                <c16:uniqueId val="{0000000E-5748-4154-B30F-6BE00E1743B8}"/>
              </c:ext>
            </c:extLst>
          </c:dPt>
          <c:dLbls>
            <c:dLbl>
              <c:idx val="0"/>
              <c:layout>
                <c:manualLayout>
                  <c:x val="1.0439730481450943E-2"/>
                  <c:y val="-0.14924414905455338"/>
                </c:manualLayout>
              </c:layout>
              <c:numFmt formatCode="0%" sourceLinked="0"/>
              <c:spPr>
                <a:noFill/>
                <a:ln w="25400">
                  <a:noFill/>
                </a:ln>
              </c:spPr>
              <c:txPr>
                <a:bodyPr/>
                <a:lstStyle/>
                <a:p>
                  <a:pPr>
                    <a:defRPr sz="1300" b="1" i="0" u="none" strike="noStrike" baseline="0">
                      <a:solidFill>
                        <a:schemeClr val="tx1"/>
                      </a:solidFill>
                      <a:latin typeface="Arial"/>
                      <a:ea typeface="Arial"/>
                      <a:cs typeface="Arial"/>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5748-4154-B30F-6BE00E1743B8}"/>
                </c:ext>
              </c:extLst>
            </c:dLbl>
            <c:dLbl>
              <c:idx val="1"/>
              <c:layout>
                <c:manualLayout>
                  <c:x val="0.14212461315469893"/>
                  <c:y val="-0.15950096813422229"/>
                </c:manualLayout>
              </c:layout>
              <c:numFmt formatCode="0%" sourceLinked="0"/>
              <c:spPr>
                <a:noFill/>
                <a:ln w="25400">
                  <a:noFill/>
                </a:ln>
              </c:spPr>
              <c:txPr>
                <a:bodyPr/>
                <a:lstStyle/>
                <a:p>
                  <a:pPr>
                    <a:defRPr sz="1300" b="1" i="0" u="none" strike="noStrike" baseline="0">
                      <a:solidFill>
                        <a:schemeClr val="tx1"/>
                      </a:solidFill>
                      <a:latin typeface="Arial"/>
                      <a:ea typeface="Arial"/>
                      <a:cs typeface="Arial"/>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5748-4154-B30F-6BE00E1743B8}"/>
                </c:ext>
              </c:extLst>
            </c:dLbl>
            <c:dLbl>
              <c:idx val="2"/>
              <c:layout>
                <c:manualLayout>
                  <c:x val="0.11056058291221064"/>
                  <c:y val="-1.2274396241722352E-2"/>
                </c:manualLayout>
              </c:layout>
              <c:numFmt formatCode="0%" sourceLinked="0"/>
              <c:spPr>
                <a:noFill/>
                <a:ln w="25400">
                  <a:noFill/>
                </a:ln>
              </c:spPr>
              <c:txPr>
                <a:bodyPr/>
                <a:lstStyle/>
                <a:p>
                  <a:pPr>
                    <a:defRPr sz="1300" b="1" i="0" u="none" strike="noStrike" baseline="0">
                      <a:solidFill>
                        <a:schemeClr val="tx1"/>
                      </a:solidFill>
                      <a:latin typeface="Arial"/>
                      <a:ea typeface="Arial"/>
                      <a:cs typeface="Arial"/>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5748-4154-B30F-6BE00E1743B8}"/>
                </c:ext>
              </c:extLst>
            </c:dLbl>
            <c:dLbl>
              <c:idx val="3"/>
              <c:layout>
                <c:manualLayout>
                  <c:x val="8.781701727582561E-2"/>
                  <c:y val="8.6012597983743513E-2"/>
                </c:manualLayout>
              </c:layout>
              <c:numFmt formatCode="0%" sourceLinked="0"/>
              <c:spPr>
                <a:noFill/>
                <a:ln w="25400">
                  <a:noFill/>
                </a:ln>
              </c:spPr>
              <c:txPr>
                <a:bodyPr/>
                <a:lstStyle/>
                <a:p>
                  <a:pPr>
                    <a:defRPr sz="1300" b="1" i="0" u="none" strike="noStrike" baseline="0">
                      <a:solidFill>
                        <a:schemeClr val="tx1"/>
                      </a:solidFill>
                      <a:latin typeface="Arial"/>
                      <a:ea typeface="Arial"/>
                      <a:cs typeface="Arial"/>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5748-4154-B30F-6BE00E1743B8}"/>
                </c:ext>
              </c:extLst>
            </c:dLbl>
            <c:dLbl>
              <c:idx val="4"/>
              <c:layout>
                <c:manualLayout>
                  <c:x val="-9.6282367689113808E-3"/>
                  <c:y val="0.16556532314965"/>
                </c:manualLayout>
              </c:layout>
              <c:numFmt formatCode="0%" sourceLinked="0"/>
              <c:spPr>
                <a:noFill/>
                <a:ln w="25400">
                  <a:noFill/>
                </a:ln>
              </c:spPr>
              <c:txPr>
                <a:bodyPr/>
                <a:lstStyle/>
                <a:p>
                  <a:pPr>
                    <a:defRPr sz="1300" b="1" i="0" u="none" strike="noStrike" baseline="0">
                      <a:solidFill>
                        <a:schemeClr val="tx1"/>
                      </a:solidFill>
                      <a:latin typeface="Arial"/>
                      <a:ea typeface="Arial"/>
                      <a:cs typeface="Arial"/>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5748-4154-B30F-6BE00E1743B8}"/>
                </c:ext>
              </c:extLst>
            </c:dLbl>
            <c:dLbl>
              <c:idx val="5"/>
              <c:layout>
                <c:manualLayout>
                  <c:x val="-0.1517916953972126"/>
                  <c:y val="0.15782637224694726"/>
                </c:manualLayout>
              </c:layout>
              <c:numFmt formatCode="0%" sourceLinked="0"/>
              <c:spPr>
                <a:noFill/>
                <a:ln w="25400">
                  <a:noFill/>
                </a:ln>
              </c:spPr>
              <c:txPr>
                <a:bodyPr/>
                <a:lstStyle/>
                <a:p>
                  <a:pPr>
                    <a:defRPr sz="1300" b="1" i="0" u="none" strike="noStrike" baseline="0">
                      <a:solidFill>
                        <a:schemeClr val="tx1"/>
                      </a:solidFill>
                      <a:latin typeface="Arial"/>
                      <a:ea typeface="Arial"/>
                      <a:cs typeface="Arial"/>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A-5748-4154-B30F-6BE00E1743B8}"/>
                </c:ext>
              </c:extLst>
            </c:dLbl>
            <c:dLbl>
              <c:idx val="6"/>
              <c:layout>
                <c:manualLayout>
                  <c:x val="-0.15075860853214243"/>
                  <c:y val="-4.0777816983617821E-2"/>
                </c:manualLayout>
              </c:layout>
              <c:numFmt formatCode="0%" sourceLinked="0"/>
              <c:spPr>
                <a:noFill/>
                <a:ln w="25400">
                  <a:noFill/>
                </a:ln>
              </c:spPr>
              <c:txPr>
                <a:bodyPr/>
                <a:lstStyle/>
                <a:p>
                  <a:pPr>
                    <a:defRPr sz="1300" b="1" i="0" u="none" strike="noStrike" baseline="0">
                      <a:solidFill>
                        <a:schemeClr val="tx1"/>
                      </a:solidFill>
                      <a:latin typeface="Arial"/>
                      <a:ea typeface="Arial"/>
                      <a:cs typeface="Arial"/>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C-5748-4154-B30F-6BE00E1743B8}"/>
                </c:ext>
              </c:extLst>
            </c:dLbl>
            <c:dLbl>
              <c:idx val="7"/>
              <c:layout>
                <c:manualLayout>
                  <c:x val="-5.0201551298625011E-2"/>
                  <c:y val="-0.14841757662879346"/>
                </c:manualLayout>
              </c:layout>
              <c:numFmt formatCode="0%" sourceLinked="0"/>
              <c:spPr>
                <a:noFill/>
                <a:ln w="25400">
                  <a:noFill/>
                </a:ln>
              </c:spPr>
              <c:txPr>
                <a:bodyPr/>
                <a:lstStyle/>
                <a:p>
                  <a:pPr>
                    <a:defRPr sz="1300" b="1" i="0" u="none" strike="noStrike" baseline="0">
                      <a:solidFill>
                        <a:schemeClr val="tx1"/>
                      </a:solidFill>
                      <a:latin typeface="Arial"/>
                      <a:ea typeface="Arial"/>
                      <a:cs typeface="Arial"/>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E-5748-4154-B30F-6BE00E1743B8}"/>
                </c:ext>
              </c:extLst>
            </c:dLbl>
            <c:numFmt formatCode="0%" sourceLinked="0"/>
            <c:spPr>
              <a:noFill/>
              <a:ln w="25400">
                <a:noFill/>
              </a:ln>
            </c:spPr>
            <c:txPr>
              <a:bodyPr wrap="square" lIns="38100" tIns="19050" rIns="38100" bIns="19050" anchor="ctr">
                <a:spAutoFit/>
              </a:bodyPr>
              <a:lstStyle/>
              <a:p>
                <a:pPr>
                  <a:defRPr sz="1300" b="1" i="0" u="none" strike="noStrike" baseline="0">
                    <a:solidFill>
                      <a:schemeClr val="tx1"/>
                    </a:solidFill>
                    <a:latin typeface="Arial"/>
                    <a:ea typeface="Arial"/>
                    <a:cs typeface="Aria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Sheet1!$A$4:$A$12</c:f>
              <c:strCache>
                <c:ptCount val="9"/>
                <c:pt idx="0">
                  <c:v>Surplus Anticipated</c:v>
                </c:pt>
                <c:pt idx="1">
                  <c:v>Construction Fees</c:v>
                </c:pt>
                <c:pt idx="2">
                  <c:v>Local Revenue</c:v>
                </c:pt>
                <c:pt idx="3">
                  <c:v>State Aid</c:v>
                </c:pt>
                <c:pt idx="4">
                  <c:v>Grant Programs</c:v>
                </c:pt>
                <c:pt idx="5">
                  <c:v>Library Tax</c:v>
                </c:pt>
                <c:pt idx="6">
                  <c:v>Tax Revenue</c:v>
                </c:pt>
                <c:pt idx="7">
                  <c:v>Shared Services</c:v>
                </c:pt>
                <c:pt idx="8">
                  <c:v>Delinquent Taxes</c:v>
                </c:pt>
              </c:strCache>
            </c:strRef>
          </c:cat>
          <c:val>
            <c:numRef>
              <c:f>Sheet1!$B$4:$B$12</c:f>
              <c:numCache>
                <c:formatCode>_("$"* #,##0.00_);_("$"* \(#,##0.00\);_("$"* "-"??_);_(@_)</c:formatCode>
                <c:ptCount val="9"/>
                <c:pt idx="0">
                  <c:v>4981111.7699999996</c:v>
                </c:pt>
                <c:pt idx="1">
                  <c:v>880000</c:v>
                </c:pt>
                <c:pt idx="2">
                  <c:v>5720897.2400000002</c:v>
                </c:pt>
                <c:pt idx="3">
                  <c:v>5057045.4800000004</c:v>
                </c:pt>
                <c:pt idx="4">
                  <c:v>606591</c:v>
                </c:pt>
                <c:pt idx="5">
                  <c:v>2050413</c:v>
                </c:pt>
                <c:pt idx="6">
                  <c:v>34250000</c:v>
                </c:pt>
                <c:pt idx="7">
                  <c:v>657783.37</c:v>
                </c:pt>
                <c:pt idx="8">
                  <c:v>1038840</c:v>
                </c:pt>
              </c:numCache>
            </c:numRef>
          </c:val>
          <c:extLst>
            <c:ext xmlns:c16="http://schemas.microsoft.com/office/drawing/2014/chart" uri="{C3380CC4-5D6E-409C-BE32-E72D297353CC}">
              <c16:uniqueId val="{0000000F-5748-4154-B30F-6BE00E1743B8}"/>
            </c:ext>
          </c:extLst>
        </c:ser>
        <c:ser>
          <c:idx val="1"/>
          <c:order val="1"/>
          <c:spPr>
            <a:solidFill>
              <a:srgbClr val="993366"/>
            </a:solidFill>
            <a:ln w="12700">
              <a:solidFill>
                <a:srgbClr val="000000"/>
              </a:solidFill>
              <a:prstDash val="solid"/>
            </a:ln>
          </c:spPr>
          <c:dPt>
            <c:idx val="0"/>
            <c:bubble3D val="0"/>
            <c:spPr>
              <a:solidFill>
                <a:srgbClr val="9999FF"/>
              </a:solidFill>
              <a:ln w="12700">
                <a:solidFill>
                  <a:srgbClr val="000000"/>
                </a:solidFill>
                <a:prstDash val="solid"/>
              </a:ln>
            </c:spPr>
            <c:extLst>
              <c:ext xmlns:c16="http://schemas.microsoft.com/office/drawing/2014/chart" uri="{C3380CC4-5D6E-409C-BE32-E72D297353CC}">
                <c16:uniqueId val="{00000011-5748-4154-B30F-6BE00E1743B8}"/>
              </c:ext>
            </c:extLst>
          </c:dPt>
          <c:dPt>
            <c:idx val="1"/>
            <c:bubble3D val="0"/>
            <c:extLst>
              <c:ext xmlns:c16="http://schemas.microsoft.com/office/drawing/2014/chart" uri="{C3380CC4-5D6E-409C-BE32-E72D297353CC}">
                <c16:uniqueId val="{00000012-5748-4154-B30F-6BE00E1743B8}"/>
              </c:ext>
            </c:extLst>
          </c:dPt>
          <c:dPt>
            <c:idx val="2"/>
            <c:bubble3D val="0"/>
            <c:spPr>
              <a:solidFill>
                <a:srgbClr val="FFFFCC"/>
              </a:solidFill>
              <a:ln w="12700">
                <a:solidFill>
                  <a:srgbClr val="000000"/>
                </a:solidFill>
                <a:prstDash val="solid"/>
              </a:ln>
            </c:spPr>
            <c:extLst>
              <c:ext xmlns:c16="http://schemas.microsoft.com/office/drawing/2014/chart" uri="{C3380CC4-5D6E-409C-BE32-E72D297353CC}">
                <c16:uniqueId val="{00000014-5748-4154-B30F-6BE00E1743B8}"/>
              </c:ext>
            </c:extLst>
          </c:dPt>
          <c:dPt>
            <c:idx val="3"/>
            <c:bubble3D val="0"/>
            <c:spPr>
              <a:solidFill>
                <a:srgbClr val="CCFFFF"/>
              </a:solidFill>
              <a:ln w="12700">
                <a:solidFill>
                  <a:srgbClr val="000000"/>
                </a:solidFill>
                <a:prstDash val="solid"/>
              </a:ln>
            </c:spPr>
            <c:extLst>
              <c:ext xmlns:c16="http://schemas.microsoft.com/office/drawing/2014/chart" uri="{C3380CC4-5D6E-409C-BE32-E72D297353CC}">
                <c16:uniqueId val="{00000016-5748-4154-B30F-6BE00E1743B8}"/>
              </c:ext>
            </c:extLst>
          </c:dPt>
          <c:dPt>
            <c:idx val="4"/>
            <c:bubble3D val="0"/>
            <c:spPr>
              <a:solidFill>
                <a:srgbClr val="660066"/>
              </a:solidFill>
              <a:ln w="12700">
                <a:solidFill>
                  <a:srgbClr val="000000"/>
                </a:solidFill>
                <a:prstDash val="solid"/>
              </a:ln>
            </c:spPr>
            <c:extLst>
              <c:ext xmlns:c16="http://schemas.microsoft.com/office/drawing/2014/chart" uri="{C3380CC4-5D6E-409C-BE32-E72D297353CC}">
                <c16:uniqueId val="{00000018-5748-4154-B30F-6BE00E1743B8}"/>
              </c:ext>
            </c:extLst>
          </c:dPt>
          <c:dPt>
            <c:idx val="5"/>
            <c:bubble3D val="0"/>
            <c:spPr>
              <a:solidFill>
                <a:srgbClr val="FF8080"/>
              </a:solidFill>
              <a:ln w="12700">
                <a:solidFill>
                  <a:srgbClr val="000000"/>
                </a:solidFill>
                <a:prstDash val="solid"/>
              </a:ln>
            </c:spPr>
            <c:extLst>
              <c:ext xmlns:c16="http://schemas.microsoft.com/office/drawing/2014/chart" uri="{C3380CC4-5D6E-409C-BE32-E72D297353CC}">
                <c16:uniqueId val="{0000001A-5748-4154-B30F-6BE00E1743B8}"/>
              </c:ext>
            </c:extLst>
          </c:dPt>
          <c:dPt>
            <c:idx val="6"/>
            <c:bubble3D val="0"/>
            <c:spPr>
              <a:solidFill>
                <a:srgbClr val="0066CC"/>
              </a:solidFill>
              <a:ln w="12700">
                <a:solidFill>
                  <a:srgbClr val="000000"/>
                </a:solidFill>
                <a:prstDash val="solid"/>
              </a:ln>
            </c:spPr>
            <c:extLst>
              <c:ext xmlns:c16="http://schemas.microsoft.com/office/drawing/2014/chart" uri="{C3380CC4-5D6E-409C-BE32-E72D297353CC}">
                <c16:uniqueId val="{0000001C-5748-4154-B30F-6BE00E1743B8}"/>
              </c:ext>
            </c:extLst>
          </c:dPt>
          <c:dPt>
            <c:idx val="7"/>
            <c:bubble3D val="0"/>
            <c:spPr>
              <a:solidFill>
                <a:srgbClr val="CCCCFF"/>
              </a:solidFill>
              <a:ln w="12700">
                <a:solidFill>
                  <a:srgbClr val="000000"/>
                </a:solidFill>
                <a:prstDash val="solid"/>
              </a:ln>
            </c:spPr>
            <c:extLst>
              <c:ext xmlns:c16="http://schemas.microsoft.com/office/drawing/2014/chart" uri="{C3380CC4-5D6E-409C-BE32-E72D297353CC}">
                <c16:uniqueId val="{0000001E-5748-4154-B30F-6BE00E1743B8}"/>
              </c:ext>
            </c:extLst>
          </c:dPt>
          <c:dLbls>
            <c:numFmt formatCode="0%" sourceLinked="0"/>
            <c:spPr>
              <a:noFill/>
              <a:ln w="25400">
                <a:noFill/>
              </a:ln>
            </c:spPr>
            <c:txPr>
              <a:bodyPr wrap="square" lIns="38100" tIns="19050" rIns="38100" bIns="19050" anchor="ctr">
                <a:spAutoFit/>
              </a:bodyPr>
              <a:lstStyle/>
              <a:p>
                <a:pPr>
                  <a:defRPr sz="1100" b="0" i="0" u="none" strike="noStrike" baseline="0">
                    <a:solidFill>
                      <a:srgbClr val="000000"/>
                    </a:solidFill>
                    <a:latin typeface="Arial"/>
                    <a:ea typeface="Arial"/>
                    <a:cs typeface="Aria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Sheet1!$A$4:$A$12</c:f>
              <c:strCache>
                <c:ptCount val="9"/>
                <c:pt idx="0">
                  <c:v>Surplus Anticipated</c:v>
                </c:pt>
                <c:pt idx="1">
                  <c:v>Construction Fees</c:v>
                </c:pt>
                <c:pt idx="2">
                  <c:v>Local Revenue</c:v>
                </c:pt>
                <c:pt idx="3">
                  <c:v>State Aid</c:v>
                </c:pt>
                <c:pt idx="4">
                  <c:v>Grant Programs</c:v>
                </c:pt>
                <c:pt idx="5">
                  <c:v>Library Tax</c:v>
                </c:pt>
                <c:pt idx="6">
                  <c:v>Tax Revenue</c:v>
                </c:pt>
                <c:pt idx="7">
                  <c:v>Shared Services</c:v>
                </c:pt>
                <c:pt idx="8">
                  <c:v>Delinquent Taxes</c:v>
                </c:pt>
              </c:strCache>
            </c:strRef>
          </c:cat>
          <c:val>
            <c:numRef>
              <c:f>Sheet1!$C$4:$C$12</c:f>
              <c:numCache>
                <c:formatCode>0.00%</c:formatCode>
                <c:ptCount val="9"/>
                <c:pt idx="0">
                  <c:v>9.0167812319892307E-2</c:v>
                </c:pt>
                <c:pt idx="1">
                  <c:v>1.592971178028901E-2</c:v>
                </c:pt>
                <c:pt idx="2">
                  <c:v>0.10355936836119418</c:v>
                </c:pt>
                <c:pt idx="3">
                  <c:v>9.1542360177515117E-2</c:v>
                </c:pt>
                <c:pt idx="4">
                  <c:v>1.0980477043769648E-2</c:v>
                </c:pt>
                <c:pt idx="5">
                  <c:v>3.7116463773361058E-2</c:v>
                </c:pt>
                <c:pt idx="6">
                  <c:v>0.61999162326693025</c:v>
                </c:pt>
                <c:pt idx="7">
                  <c:v>1.1907158520417278E-2</c:v>
                </c:pt>
                <c:pt idx="8">
                  <c:v>1.8805024756631178E-2</c:v>
                </c:pt>
              </c:numCache>
            </c:numRef>
          </c:val>
          <c:extLst>
            <c:ext xmlns:c16="http://schemas.microsoft.com/office/drawing/2014/chart" uri="{C3380CC4-5D6E-409C-BE32-E72D297353CC}">
              <c16:uniqueId val="{0000001F-5748-4154-B30F-6BE00E1743B8}"/>
            </c:ext>
          </c:extLst>
        </c:ser>
        <c:dLbls>
          <c:showLegendKey val="0"/>
          <c:showVal val="0"/>
          <c:showCatName val="1"/>
          <c:showSerName val="0"/>
          <c:showPercent val="1"/>
          <c:showBubbleSize val="0"/>
          <c:showLeaderLines val="1"/>
        </c:dLbls>
      </c:pie3DChart>
      <c:spPr>
        <a:noFill/>
        <a:ln w="25400">
          <a:noFill/>
        </a:ln>
      </c:spPr>
    </c:plotArea>
    <c:plotVisOnly val="1"/>
    <c:dispBlanksAs val="zero"/>
    <c:showDLblsOverMax val="0"/>
  </c:chart>
  <c:spPr>
    <a:noFill/>
    <a:ln w="3175">
      <a:solidFill>
        <a:srgbClr val="000000"/>
      </a:solidFill>
      <a:prstDash val="solid"/>
    </a:ln>
  </c:spPr>
  <c:txPr>
    <a:bodyPr/>
    <a:lstStyle/>
    <a:p>
      <a:pPr>
        <a:defRPr sz="110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1" i="0" u="none" strike="noStrike" baseline="0">
                <a:solidFill>
                  <a:srgbClr val="000000"/>
                </a:solidFill>
                <a:latin typeface="Arial"/>
                <a:ea typeface="Arial"/>
                <a:cs typeface="Arial"/>
              </a:defRPr>
            </a:pPr>
            <a:r>
              <a:rPr lang="en-US"/>
              <a:t>How The Average Residential Tax is Spent </a:t>
            </a:r>
          </a:p>
        </c:rich>
      </c:tx>
      <c:layout>
        <c:manualLayout>
          <c:xMode val="edge"/>
          <c:yMode val="edge"/>
          <c:x val="0.27543426788299502"/>
          <c:y val="3.2659762522140062E-2"/>
        </c:manualLayout>
      </c:layout>
      <c:overlay val="0"/>
      <c:spPr>
        <a:noFill/>
        <a:ln w="25400">
          <a:noFill/>
        </a:ln>
      </c:spPr>
    </c:title>
    <c:autoTitleDeleted val="0"/>
    <c:view3D>
      <c:rotX val="15"/>
      <c:rotY val="0"/>
      <c:rAngAx val="0"/>
      <c:perspective val="0"/>
    </c:view3D>
    <c:floor>
      <c:thickness val="0"/>
    </c:floor>
    <c:sideWall>
      <c:thickness val="0"/>
    </c:sideWall>
    <c:backWall>
      <c:thickness val="0"/>
    </c:backWall>
    <c:plotArea>
      <c:layout>
        <c:manualLayout>
          <c:layoutTarget val="inner"/>
          <c:xMode val="edge"/>
          <c:yMode val="edge"/>
          <c:x val="0.29036037578984258"/>
          <c:y val="0.43562685258703393"/>
          <c:w val="0.42044182414369208"/>
          <c:h val="0.2539686913867728"/>
        </c:manualLayout>
      </c:layout>
      <c:pie3DChart>
        <c:varyColors val="1"/>
        <c:ser>
          <c:idx val="0"/>
          <c:order val="0"/>
          <c:spPr>
            <a:solidFill>
              <a:srgbClr val="9999FF"/>
            </a:solidFill>
            <a:ln w="12700">
              <a:solidFill>
                <a:srgbClr val="000000"/>
              </a:solidFill>
              <a:prstDash val="solid"/>
            </a:ln>
          </c:spPr>
          <c:dPt>
            <c:idx val="0"/>
            <c:bubble3D val="0"/>
            <c:extLst>
              <c:ext xmlns:c16="http://schemas.microsoft.com/office/drawing/2014/chart" uri="{C3380CC4-5D6E-409C-BE32-E72D297353CC}">
                <c16:uniqueId val="{00000000-CB41-47F0-B194-671101B79D5C}"/>
              </c:ext>
            </c:extLst>
          </c:dPt>
          <c:dPt>
            <c:idx val="1"/>
            <c:bubble3D val="0"/>
            <c:spPr>
              <a:solidFill>
                <a:srgbClr val="993366"/>
              </a:solidFill>
              <a:ln w="12700">
                <a:solidFill>
                  <a:srgbClr val="000000"/>
                </a:solidFill>
                <a:prstDash val="solid"/>
              </a:ln>
            </c:spPr>
            <c:extLst>
              <c:ext xmlns:c16="http://schemas.microsoft.com/office/drawing/2014/chart" uri="{C3380CC4-5D6E-409C-BE32-E72D297353CC}">
                <c16:uniqueId val="{00000002-CB41-47F0-B194-671101B79D5C}"/>
              </c:ext>
            </c:extLst>
          </c:dPt>
          <c:dPt>
            <c:idx val="2"/>
            <c:bubble3D val="0"/>
            <c:spPr>
              <a:solidFill>
                <a:srgbClr val="FFFFCC"/>
              </a:solidFill>
              <a:ln w="12700">
                <a:solidFill>
                  <a:srgbClr val="000000"/>
                </a:solidFill>
                <a:prstDash val="solid"/>
              </a:ln>
            </c:spPr>
            <c:extLst>
              <c:ext xmlns:c16="http://schemas.microsoft.com/office/drawing/2014/chart" uri="{C3380CC4-5D6E-409C-BE32-E72D297353CC}">
                <c16:uniqueId val="{00000004-CB41-47F0-B194-671101B79D5C}"/>
              </c:ext>
            </c:extLst>
          </c:dPt>
          <c:dPt>
            <c:idx val="3"/>
            <c:bubble3D val="0"/>
            <c:spPr>
              <a:solidFill>
                <a:srgbClr val="CCFFFF"/>
              </a:solidFill>
              <a:ln w="12700">
                <a:solidFill>
                  <a:srgbClr val="000000"/>
                </a:solidFill>
                <a:prstDash val="solid"/>
              </a:ln>
            </c:spPr>
            <c:extLst>
              <c:ext xmlns:c16="http://schemas.microsoft.com/office/drawing/2014/chart" uri="{C3380CC4-5D6E-409C-BE32-E72D297353CC}">
                <c16:uniqueId val="{00000006-CB41-47F0-B194-671101B79D5C}"/>
              </c:ext>
            </c:extLst>
          </c:dPt>
          <c:dPt>
            <c:idx val="4"/>
            <c:bubble3D val="0"/>
            <c:spPr>
              <a:solidFill>
                <a:srgbClr val="660066"/>
              </a:solidFill>
              <a:ln w="12700">
                <a:solidFill>
                  <a:srgbClr val="000000"/>
                </a:solidFill>
                <a:prstDash val="solid"/>
              </a:ln>
            </c:spPr>
            <c:extLst>
              <c:ext xmlns:c16="http://schemas.microsoft.com/office/drawing/2014/chart" uri="{C3380CC4-5D6E-409C-BE32-E72D297353CC}">
                <c16:uniqueId val="{00000008-CB41-47F0-B194-671101B79D5C}"/>
              </c:ext>
            </c:extLst>
          </c:dPt>
          <c:dPt>
            <c:idx val="5"/>
            <c:bubble3D val="0"/>
            <c:spPr>
              <a:solidFill>
                <a:srgbClr val="FF8080"/>
              </a:solidFill>
              <a:ln w="12700">
                <a:solidFill>
                  <a:srgbClr val="000000"/>
                </a:solidFill>
                <a:prstDash val="solid"/>
              </a:ln>
            </c:spPr>
            <c:extLst>
              <c:ext xmlns:c16="http://schemas.microsoft.com/office/drawing/2014/chart" uri="{C3380CC4-5D6E-409C-BE32-E72D297353CC}">
                <c16:uniqueId val="{0000000A-CB41-47F0-B194-671101B79D5C}"/>
              </c:ext>
            </c:extLst>
          </c:dPt>
          <c:dPt>
            <c:idx val="6"/>
            <c:bubble3D val="0"/>
            <c:spPr>
              <a:solidFill>
                <a:srgbClr val="0066CC"/>
              </a:solidFill>
              <a:ln w="12700">
                <a:solidFill>
                  <a:srgbClr val="000000"/>
                </a:solidFill>
                <a:prstDash val="solid"/>
              </a:ln>
            </c:spPr>
            <c:extLst>
              <c:ext xmlns:c16="http://schemas.microsoft.com/office/drawing/2014/chart" uri="{C3380CC4-5D6E-409C-BE32-E72D297353CC}">
                <c16:uniqueId val="{0000000C-CB41-47F0-B194-671101B79D5C}"/>
              </c:ext>
            </c:extLst>
          </c:dPt>
          <c:dPt>
            <c:idx val="7"/>
            <c:bubble3D val="0"/>
            <c:spPr>
              <a:solidFill>
                <a:srgbClr val="CCCCFF"/>
              </a:solidFill>
              <a:ln w="12700">
                <a:solidFill>
                  <a:srgbClr val="000000"/>
                </a:solidFill>
                <a:prstDash val="solid"/>
              </a:ln>
            </c:spPr>
            <c:extLst>
              <c:ext xmlns:c16="http://schemas.microsoft.com/office/drawing/2014/chart" uri="{C3380CC4-5D6E-409C-BE32-E72D297353CC}">
                <c16:uniqueId val="{0000000E-CB41-47F0-B194-671101B79D5C}"/>
              </c:ext>
            </c:extLst>
          </c:dPt>
          <c:dPt>
            <c:idx val="8"/>
            <c:bubble3D val="0"/>
            <c:spPr>
              <a:solidFill>
                <a:srgbClr val="000080"/>
              </a:solidFill>
              <a:ln w="12700">
                <a:solidFill>
                  <a:srgbClr val="000000"/>
                </a:solidFill>
                <a:prstDash val="solid"/>
              </a:ln>
            </c:spPr>
            <c:extLst>
              <c:ext xmlns:c16="http://schemas.microsoft.com/office/drawing/2014/chart" uri="{C3380CC4-5D6E-409C-BE32-E72D297353CC}">
                <c16:uniqueId val="{00000010-CB41-47F0-B194-671101B79D5C}"/>
              </c:ext>
            </c:extLst>
          </c:dPt>
          <c:dPt>
            <c:idx val="9"/>
            <c:bubble3D val="0"/>
            <c:spPr>
              <a:solidFill>
                <a:srgbClr val="FF00FF"/>
              </a:solidFill>
              <a:ln w="12700">
                <a:solidFill>
                  <a:srgbClr val="000000"/>
                </a:solidFill>
                <a:prstDash val="solid"/>
              </a:ln>
            </c:spPr>
            <c:extLst>
              <c:ext xmlns:c16="http://schemas.microsoft.com/office/drawing/2014/chart" uri="{C3380CC4-5D6E-409C-BE32-E72D297353CC}">
                <c16:uniqueId val="{00000012-CB41-47F0-B194-671101B79D5C}"/>
              </c:ext>
            </c:extLst>
          </c:dPt>
          <c:dPt>
            <c:idx val="10"/>
            <c:bubble3D val="0"/>
            <c:spPr>
              <a:solidFill>
                <a:srgbClr val="FFFF00"/>
              </a:solidFill>
              <a:ln w="12700">
                <a:solidFill>
                  <a:srgbClr val="000000"/>
                </a:solidFill>
                <a:prstDash val="solid"/>
              </a:ln>
            </c:spPr>
            <c:extLst>
              <c:ext xmlns:c16="http://schemas.microsoft.com/office/drawing/2014/chart" uri="{C3380CC4-5D6E-409C-BE32-E72D297353CC}">
                <c16:uniqueId val="{00000014-CB41-47F0-B194-671101B79D5C}"/>
              </c:ext>
            </c:extLst>
          </c:dPt>
          <c:dPt>
            <c:idx val="11"/>
            <c:bubble3D val="0"/>
            <c:spPr>
              <a:solidFill>
                <a:srgbClr val="00FFFF"/>
              </a:solidFill>
              <a:ln w="12700">
                <a:solidFill>
                  <a:srgbClr val="000000"/>
                </a:solidFill>
                <a:prstDash val="solid"/>
              </a:ln>
            </c:spPr>
            <c:extLst>
              <c:ext xmlns:c16="http://schemas.microsoft.com/office/drawing/2014/chart" uri="{C3380CC4-5D6E-409C-BE32-E72D297353CC}">
                <c16:uniqueId val="{00000016-CB41-47F0-B194-671101B79D5C}"/>
              </c:ext>
            </c:extLst>
          </c:dPt>
          <c:dPt>
            <c:idx val="12"/>
            <c:bubble3D val="0"/>
            <c:spPr>
              <a:solidFill>
                <a:srgbClr val="800080"/>
              </a:solidFill>
              <a:ln w="12700">
                <a:solidFill>
                  <a:srgbClr val="000000"/>
                </a:solidFill>
                <a:prstDash val="solid"/>
              </a:ln>
            </c:spPr>
            <c:extLst>
              <c:ext xmlns:c16="http://schemas.microsoft.com/office/drawing/2014/chart" uri="{C3380CC4-5D6E-409C-BE32-E72D297353CC}">
                <c16:uniqueId val="{00000018-CB41-47F0-B194-671101B79D5C}"/>
              </c:ext>
            </c:extLst>
          </c:dPt>
          <c:dPt>
            <c:idx val="13"/>
            <c:bubble3D val="0"/>
            <c:spPr>
              <a:solidFill>
                <a:srgbClr val="800000"/>
              </a:solidFill>
              <a:ln w="12700">
                <a:solidFill>
                  <a:srgbClr val="000000"/>
                </a:solidFill>
                <a:prstDash val="solid"/>
              </a:ln>
            </c:spPr>
            <c:extLst>
              <c:ext xmlns:c16="http://schemas.microsoft.com/office/drawing/2014/chart" uri="{C3380CC4-5D6E-409C-BE32-E72D297353CC}">
                <c16:uniqueId val="{0000001A-CB41-47F0-B194-671101B79D5C}"/>
              </c:ext>
            </c:extLst>
          </c:dPt>
          <c:dPt>
            <c:idx val="14"/>
            <c:bubble3D val="0"/>
            <c:spPr>
              <a:solidFill>
                <a:srgbClr val="008080"/>
              </a:solidFill>
              <a:ln w="12700">
                <a:solidFill>
                  <a:srgbClr val="000000"/>
                </a:solidFill>
                <a:prstDash val="solid"/>
              </a:ln>
            </c:spPr>
            <c:extLst>
              <c:ext xmlns:c16="http://schemas.microsoft.com/office/drawing/2014/chart" uri="{C3380CC4-5D6E-409C-BE32-E72D297353CC}">
                <c16:uniqueId val="{0000001C-CB41-47F0-B194-671101B79D5C}"/>
              </c:ext>
            </c:extLst>
          </c:dPt>
          <c:dPt>
            <c:idx val="15"/>
            <c:bubble3D val="0"/>
            <c:extLst>
              <c:ext xmlns:c16="http://schemas.microsoft.com/office/drawing/2014/chart" uri="{C3380CC4-5D6E-409C-BE32-E72D297353CC}">
                <c16:uniqueId val="{0000001D-CB41-47F0-B194-671101B79D5C}"/>
              </c:ext>
            </c:extLst>
          </c:dPt>
          <c:dLbls>
            <c:dLbl>
              <c:idx val="0"/>
              <c:layout>
                <c:manualLayout>
                  <c:x val="0.13231319934899974"/>
                  <c:y val="-0.21753084898102368"/>
                </c:manualLayout>
              </c:layout>
              <c:spPr>
                <a:noFill/>
                <a:ln w="25400">
                  <a:noFill/>
                </a:ln>
              </c:spPr>
              <c:txPr>
                <a:bodyPr/>
                <a:lstStyle/>
                <a:p>
                  <a:pPr>
                    <a:defRPr sz="1200" b="0" i="0" u="none" strike="noStrike" baseline="0">
                      <a:solidFill>
                        <a:srgbClr val="000000"/>
                      </a:solidFill>
                      <a:latin typeface="Arial"/>
                      <a:ea typeface="Arial"/>
                      <a:cs typeface="Arial"/>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41-47F0-B194-671101B79D5C}"/>
                </c:ext>
              </c:extLst>
            </c:dLbl>
            <c:dLbl>
              <c:idx val="1"/>
              <c:layout>
                <c:manualLayout>
                  <c:x val="0.21611537079350437"/>
                  <c:y val="-0.10392240705011212"/>
                </c:manualLayout>
              </c:layout>
              <c:spPr>
                <a:noFill/>
                <a:ln w="25400">
                  <a:noFill/>
                </a:ln>
              </c:spPr>
              <c:txPr>
                <a:bodyPr/>
                <a:lstStyle/>
                <a:p>
                  <a:pPr>
                    <a:defRPr sz="1200" b="0" i="0" u="none" strike="noStrike" baseline="0">
                      <a:solidFill>
                        <a:srgbClr val="000000"/>
                      </a:solidFill>
                      <a:latin typeface="Arial"/>
                      <a:ea typeface="Arial"/>
                      <a:cs typeface="Arial"/>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41-47F0-B194-671101B79D5C}"/>
                </c:ext>
              </c:extLst>
            </c:dLbl>
            <c:dLbl>
              <c:idx val="2"/>
              <c:layout>
                <c:manualLayout>
                  <c:x val="5.7333595563245028E-2"/>
                  <c:y val="-5.034762478068442E-2"/>
                </c:manualLayout>
              </c:layout>
              <c:spPr>
                <a:noFill/>
                <a:ln w="25400">
                  <a:noFill/>
                </a:ln>
              </c:spPr>
              <c:txPr>
                <a:bodyPr/>
                <a:lstStyle/>
                <a:p>
                  <a:pPr>
                    <a:defRPr sz="1200" b="0" i="0" u="none" strike="noStrike" baseline="0">
                      <a:solidFill>
                        <a:srgbClr val="000000"/>
                      </a:solidFill>
                      <a:latin typeface="Arial"/>
                      <a:ea typeface="Arial"/>
                      <a:cs typeface="Arial"/>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B41-47F0-B194-671101B79D5C}"/>
                </c:ext>
              </c:extLst>
            </c:dLbl>
            <c:dLbl>
              <c:idx val="3"/>
              <c:layout>
                <c:manualLayout>
                  <c:x val="7.2916673077730976E-2"/>
                  <c:y val="-2.5816363731179452E-2"/>
                </c:manualLayout>
              </c:layout>
              <c:spPr>
                <a:noFill/>
                <a:ln w="25400">
                  <a:noFill/>
                </a:ln>
              </c:spPr>
              <c:txPr>
                <a:bodyPr/>
                <a:lstStyle/>
                <a:p>
                  <a:pPr>
                    <a:defRPr sz="1200" b="0" i="0" u="none" strike="noStrike" baseline="0">
                      <a:solidFill>
                        <a:srgbClr val="000000"/>
                      </a:solidFill>
                      <a:latin typeface="Arial"/>
                      <a:ea typeface="Arial"/>
                      <a:cs typeface="Arial"/>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B41-47F0-B194-671101B79D5C}"/>
                </c:ext>
              </c:extLst>
            </c:dLbl>
            <c:dLbl>
              <c:idx val="4"/>
              <c:layout>
                <c:manualLayout>
                  <c:x val="0.27324896122427611"/>
                  <c:y val="8.2318897341793623E-2"/>
                </c:manualLayout>
              </c:layout>
              <c:spPr>
                <a:noFill/>
                <a:ln w="25400">
                  <a:noFill/>
                </a:ln>
              </c:spPr>
              <c:txPr>
                <a:bodyPr/>
                <a:lstStyle/>
                <a:p>
                  <a:pPr>
                    <a:defRPr sz="1200" b="0" i="0" u="none" strike="noStrike" baseline="0">
                      <a:solidFill>
                        <a:srgbClr val="000000"/>
                      </a:solidFill>
                      <a:latin typeface="Arial"/>
                      <a:ea typeface="Arial"/>
                      <a:cs typeface="Arial"/>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B41-47F0-B194-671101B79D5C}"/>
                </c:ext>
              </c:extLst>
            </c:dLbl>
            <c:dLbl>
              <c:idx val="5"/>
              <c:layout>
                <c:manualLayout>
                  <c:x val="0.17530821438755995"/>
                  <c:y val="0.16298514899786609"/>
                </c:manualLayout>
              </c:layout>
              <c:spPr>
                <a:noFill/>
                <a:ln w="25400">
                  <a:noFill/>
                </a:ln>
              </c:spPr>
              <c:txPr>
                <a:bodyPr/>
                <a:lstStyle/>
                <a:p>
                  <a:pPr>
                    <a:defRPr sz="1200" b="0" i="0" u="none" strike="noStrike" baseline="0">
                      <a:solidFill>
                        <a:srgbClr val="000000"/>
                      </a:solidFill>
                      <a:latin typeface="Arial"/>
                      <a:ea typeface="Arial"/>
                      <a:cs typeface="Arial"/>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B41-47F0-B194-671101B79D5C}"/>
                </c:ext>
              </c:extLst>
            </c:dLbl>
            <c:dLbl>
              <c:idx val="6"/>
              <c:layout>
                <c:manualLayout>
                  <c:x val="5.0932480850217378E-2"/>
                  <c:y val="0.21905365544903457"/>
                </c:manualLayout>
              </c:layout>
              <c:spPr>
                <a:noFill/>
                <a:ln w="25400">
                  <a:noFill/>
                </a:ln>
              </c:spPr>
              <c:txPr>
                <a:bodyPr/>
                <a:lstStyle/>
                <a:p>
                  <a:pPr>
                    <a:defRPr sz="1200" b="0" i="0" u="none" strike="noStrike" baseline="0">
                      <a:solidFill>
                        <a:srgbClr val="000000"/>
                      </a:solidFill>
                      <a:latin typeface="Arial"/>
                      <a:ea typeface="Arial"/>
                      <a:cs typeface="Arial"/>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B41-47F0-B194-671101B79D5C}"/>
                </c:ext>
              </c:extLst>
            </c:dLbl>
            <c:dLbl>
              <c:idx val="7"/>
              <c:layout>
                <c:manualLayout>
                  <c:x val="-0.10977085671537236"/>
                  <c:y val="0.17263483541314489"/>
                </c:manualLayout>
              </c:layout>
              <c:spPr>
                <a:noFill/>
                <a:ln w="25400">
                  <a:noFill/>
                </a:ln>
              </c:spPr>
              <c:txPr>
                <a:bodyPr/>
                <a:lstStyle/>
                <a:p>
                  <a:pPr>
                    <a:defRPr sz="1200" b="0" i="0" u="none" strike="noStrike" baseline="0">
                      <a:solidFill>
                        <a:srgbClr val="000000"/>
                      </a:solidFill>
                      <a:latin typeface="Arial"/>
                      <a:ea typeface="Arial"/>
                      <a:cs typeface="Arial"/>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B41-47F0-B194-671101B79D5C}"/>
                </c:ext>
              </c:extLst>
            </c:dLbl>
            <c:dLbl>
              <c:idx val="8"/>
              <c:layout>
                <c:manualLayout>
                  <c:x val="-9.3963208766876818E-2"/>
                  <c:y val="7.5173911999898604E-2"/>
                </c:manualLayout>
              </c:layout>
              <c:spPr>
                <a:noFill/>
                <a:ln w="25400">
                  <a:noFill/>
                </a:ln>
              </c:spPr>
              <c:txPr>
                <a:bodyPr/>
                <a:lstStyle/>
                <a:p>
                  <a:pPr>
                    <a:defRPr sz="1200" b="0" i="0" u="none" strike="noStrike" baseline="0">
                      <a:solidFill>
                        <a:srgbClr val="000000"/>
                      </a:solidFill>
                      <a:latin typeface="Arial"/>
                      <a:ea typeface="Arial"/>
                      <a:cs typeface="Arial"/>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B41-47F0-B194-671101B79D5C}"/>
                </c:ext>
              </c:extLst>
            </c:dLbl>
            <c:dLbl>
              <c:idx val="9"/>
              <c:layout>
                <c:manualLayout>
                  <c:x val="-8.3702855095580966E-2"/>
                  <c:y val="-1.1993406618890494E-2"/>
                </c:manualLayout>
              </c:layout>
              <c:spPr>
                <a:noFill/>
                <a:ln w="25400">
                  <a:noFill/>
                </a:ln>
              </c:spPr>
              <c:txPr>
                <a:bodyPr/>
                <a:lstStyle/>
                <a:p>
                  <a:pPr>
                    <a:defRPr sz="1200" b="0" i="0" u="none" strike="noStrike" baseline="0">
                      <a:solidFill>
                        <a:srgbClr val="000000"/>
                      </a:solidFill>
                      <a:latin typeface="Arial"/>
                      <a:ea typeface="Arial"/>
                      <a:cs typeface="Arial"/>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B41-47F0-B194-671101B79D5C}"/>
                </c:ext>
              </c:extLst>
            </c:dLbl>
            <c:dLbl>
              <c:idx val="10"/>
              <c:layout>
                <c:manualLayout>
                  <c:x val="-6.1294682180761909E-2"/>
                  <c:y val="-6.8000636444860971E-2"/>
                </c:manualLayout>
              </c:layout>
              <c:spPr>
                <a:noFill/>
                <a:ln w="25400">
                  <a:noFill/>
                </a:ln>
              </c:spPr>
              <c:txPr>
                <a:bodyPr/>
                <a:lstStyle/>
                <a:p>
                  <a:pPr>
                    <a:defRPr sz="1200" b="0" i="0" u="none" strike="noStrike" baseline="0">
                      <a:solidFill>
                        <a:srgbClr val="000000"/>
                      </a:solidFill>
                      <a:latin typeface="Arial"/>
                      <a:ea typeface="Arial"/>
                      <a:cs typeface="Arial"/>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B41-47F0-B194-671101B79D5C}"/>
                </c:ext>
              </c:extLst>
            </c:dLbl>
            <c:dLbl>
              <c:idx val="11"/>
              <c:layout>
                <c:manualLayout>
                  <c:x val="-9.0953734316502569E-2"/>
                  <c:y val="-0.1192279665858747"/>
                </c:manualLayout>
              </c:layout>
              <c:spPr>
                <a:noFill/>
                <a:ln w="25400">
                  <a:noFill/>
                </a:ln>
              </c:spPr>
              <c:txPr>
                <a:bodyPr/>
                <a:lstStyle/>
                <a:p>
                  <a:pPr>
                    <a:defRPr sz="1200" b="0" i="0" u="none" strike="noStrike" baseline="0">
                      <a:solidFill>
                        <a:srgbClr val="000000"/>
                      </a:solidFill>
                      <a:latin typeface="Arial"/>
                      <a:ea typeface="Arial"/>
                      <a:cs typeface="Arial"/>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B41-47F0-B194-671101B79D5C}"/>
                </c:ext>
              </c:extLst>
            </c:dLbl>
            <c:dLbl>
              <c:idx val="12"/>
              <c:layout>
                <c:manualLayout>
                  <c:x val="-9.4413579121313401E-2"/>
                  <c:y val="-0.23307779969665648"/>
                </c:manualLayout>
              </c:layout>
              <c:spPr>
                <a:noFill/>
                <a:ln w="25400">
                  <a:noFill/>
                </a:ln>
              </c:spPr>
              <c:txPr>
                <a:bodyPr/>
                <a:lstStyle/>
                <a:p>
                  <a:pPr>
                    <a:defRPr sz="1200" b="0" i="0" u="none" strike="noStrike" baseline="0">
                      <a:solidFill>
                        <a:srgbClr val="000000"/>
                      </a:solidFill>
                      <a:latin typeface="Arial"/>
                      <a:ea typeface="Arial"/>
                      <a:cs typeface="Arial"/>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8-CB41-47F0-B194-671101B79D5C}"/>
                </c:ext>
              </c:extLst>
            </c:dLbl>
            <c:dLbl>
              <c:idx val="13"/>
              <c:layout>
                <c:manualLayout>
                  <c:x val="-3.2000747562855814E-2"/>
                  <c:y val="-0.26016357893544417"/>
                </c:manualLayout>
              </c:layout>
              <c:spPr>
                <a:noFill/>
                <a:ln w="25400">
                  <a:noFill/>
                </a:ln>
              </c:spPr>
              <c:txPr>
                <a:bodyPr/>
                <a:lstStyle/>
                <a:p>
                  <a:pPr>
                    <a:defRPr sz="1200" b="0" i="0" u="none" strike="noStrike" baseline="0">
                      <a:solidFill>
                        <a:srgbClr val="000000"/>
                      </a:solidFill>
                      <a:latin typeface="Arial"/>
                      <a:ea typeface="Arial"/>
                      <a:cs typeface="Arial"/>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A-CB41-47F0-B194-671101B79D5C}"/>
                </c:ext>
              </c:extLst>
            </c:dLbl>
            <c:dLbl>
              <c:idx val="14"/>
              <c:delete val="1"/>
              <c:extLst>
                <c:ext xmlns:c15="http://schemas.microsoft.com/office/drawing/2012/chart" uri="{CE6537A1-D6FC-4f65-9D91-7224C49458BB}"/>
                <c:ext xmlns:c16="http://schemas.microsoft.com/office/drawing/2014/chart" uri="{C3380CC4-5D6E-409C-BE32-E72D297353CC}">
                  <c16:uniqueId val="{0000001C-CB41-47F0-B194-671101B79D5C}"/>
                </c:ext>
              </c:extLst>
            </c:dLbl>
            <c:spPr>
              <a:noFill/>
              <a:ln w="25400">
                <a:noFill/>
              </a:ln>
            </c:spPr>
            <c:txPr>
              <a:bodyPr wrap="square" lIns="38100" tIns="19050" rIns="38100" bIns="19050" anchor="ctr">
                <a:spAutoFit/>
              </a:bodyPr>
              <a:lstStyle/>
              <a:p>
                <a:pPr>
                  <a:defRPr sz="1200" b="0" i="0" u="none" strike="noStrike" baseline="0">
                    <a:solidFill>
                      <a:srgbClr val="000000"/>
                    </a:solidFill>
                    <a:latin typeface="Arial"/>
                    <a:ea typeface="Arial"/>
                    <a:cs typeface="Arial"/>
                  </a:defRPr>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'pie how dollar is spent'!$J$3:$J$16</c:f>
              <c:strCache>
                <c:ptCount val="14"/>
                <c:pt idx="0">
                  <c:v>General Government</c:v>
                </c:pt>
                <c:pt idx="1">
                  <c:v>Land Use / Code Enforcement / Construction Code</c:v>
                </c:pt>
                <c:pt idx="2">
                  <c:v>Insurance</c:v>
                </c:pt>
                <c:pt idx="3">
                  <c:v>Police / Public Safety</c:v>
                </c:pt>
                <c:pt idx="4">
                  <c:v>Capital Improvement Fund</c:v>
                </c:pt>
                <c:pt idx="5">
                  <c:v>Road Maintenance / Public Works / Garbage</c:v>
                </c:pt>
                <c:pt idx="6">
                  <c:v>Recreation  /  Senior Programs</c:v>
                </c:pt>
                <c:pt idx="7">
                  <c:v>Library</c:v>
                </c:pt>
                <c:pt idx="8">
                  <c:v>Utilities and Bulk Expenses</c:v>
                </c:pt>
                <c:pt idx="9">
                  <c:v>Deferred and Statutory Charges</c:v>
                </c:pt>
                <c:pt idx="10">
                  <c:v>Shared Services</c:v>
                </c:pt>
                <c:pt idx="11">
                  <c:v>Debt Service</c:v>
                </c:pt>
                <c:pt idx="12">
                  <c:v>Reserve for Uncollected</c:v>
                </c:pt>
                <c:pt idx="13">
                  <c:v>Contingent</c:v>
                </c:pt>
              </c:strCache>
            </c:strRef>
          </c:cat>
          <c:val>
            <c:numRef>
              <c:f>'pie how dollar is spent'!$K$3:$K$16</c:f>
              <c:numCache>
                <c:formatCode>"$"#,##0.00_);\("$"#,##0.00\)</c:formatCode>
                <c:ptCount val="14"/>
                <c:pt idx="0">
                  <c:v>222.16609887085596</c:v>
                </c:pt>
                <c:pt idx="1">
                  <c:v>76.921280537555717</c:v>
                </c:pt>
                <c:pt idx="2">
                  <c:v>406.10662285105798</c:v>
                </c:pt>
                <c:pt idx="3">
                  <c:v>744.53867437678923</c:v>
                </c:pt>
                <c:pt idx="4">
                  <c:v>26.651403415409785</c:v>
                </c:pt>
                <c:pt idx="5">
                  <c:v>351.97225652079703</c:v>
                </c:pt>
                <c:pt idx="6">
                  <c:v>117.05714487264757</c:v>
                </c:pt>
                <c:pt idx="7">
                  <c:v>109.29276806240124</c:v>
                </c:pt>
                <c:pt idx="8">
                  <c:v>89.548715475776874</c:v>
                </c:pt>
                <c:pt idx="9">
                  <c:v>284.99864802092361</c:v>
                </c:pt>
                <c:pt idx="10">
                  <c:v>61.196472797202468</c:v>
                </c:pt>
                <c:pt idx="11">
                  <c:v>317.68472871168461</c:v>
                </c:pt>
                <c:pt idx="12">
                  <c:v>135.9221574185899</c:v>
                </c:pt>
                <c:pt idx="13">
                  <c:v>0.53302806830819571</c:v>
                </c:pt>
              </c:numCache>
            </c:numRef>
          </c:val>
          <c:extLst>
            <c:ext xmlns:c16="http://schemas.microsoft.com/office/drawing/2014/chart" uri="{C3380CC4-5D6E-409C-BE32-E72D297353CC}">
              <c16:uniqueId val="{0000001E-CB41-47F0-B194-671101B79D5C}"/>
            </c:ext>
          </c:extLst>
        </c:ser>
        <c:dLbls>
          <c:showLegendKey val="0"/>
          <c:showVal val="1"/>
          <c:showCatName val="1"/>
          <c:showSerName val="0"/>
          <c:showPercent val="0"/>
          <c:showBubbleSize val="0"/>
          <c:showLeaderLines val="1"/>
        </c:dLbls>
      </c:pie3DChart>
      <c:spPr>
        <a:noFill/>
        <a:ln w="25400">
          <a:noFill/>
        </a:ln>
      </c:spPr>
    </c:plotArea>
    <c:plotVisOnly val="1"/>
    <c:dispBlanksAs val="zero"/>
    <c:showDLblsOverMax val="0"/>
  </c:chart>
  <c:spPr>
    <a:solidFill>
      <a:srgbClr val="C00000"/>
    </a:solidFill>
    <a:ln w="3175">
      <a:solidFill>
        <a:srgbClr val="000000"/>
      </a:solidFill>
      <a:prstDash val="solid"/>
    </a:ln>
  </c:spPr>
  <c:txPr>
    <a:bodyPr/>
    <a:lstStyle/>
    <a:p>
      <a:pPr>
        <a:defRPr sz="1650" b="0" i="0" u="none" strike="noStrike" baseline="0">
          <a:solidFill>
            <a:srgbClr val="000000"/>
          </a:solidFill>
          <a:latin typeface="Arial"/>
          <a:ea typeface="Arial"/>
          <a:cs typeface="Aria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222222222222222"/>
          <c:y val="2.8056112224448898E-2"/>
          <c:w val="0.8569444444444444"/>
          <c:h val="0.83767535070140275"/>
        </c:manualLayout>
      </c:layout>
      <c:lineChart>
        <c:grouping val="standard"/>
        <c:varyColors val="0"/>
        <c:ser>
          <c:idx val="0"/>
          <c:order val="0"/>
          <c:tx>
            <c:v>Statutory Amount</c:v>
          </c:tx>
          <c:spPr>
            <a:ln>
              <a:solidFill>
                <a:srgbClr val="FF0000"/>
              </a:solidFill>
            </a:ln>
          </c:spPr>
          <c:marker>
            <c:spPr>
              <a:solidFill>
                <a:srgbClr val="FF0000"/>
              </a:solidFill>
              <a:ln>
                <a:solidFill>
                  <a:srgbClr val="FF0000"/>
                </a:solidFill>
              </a:ln>
            </c:spPr>
          </c:marker>
          <c:cat>
            <c:numRef>
              <c:f>'ETR Calculation'!$A$7:$A$31</c:f>
              <c:numCache>
                <c:formatCode>General</c:formatCode>
                <c:ptCount val="2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numCache>
            </c:numRef>
          </c:cat>
          <c:val>
            <c:numRef>
              <c:f>'ETR Calculation'!$G$7:$G$31</c:f>
              <c:numCache>
                <c:formatCode>_(* #,##0_);_(* \(#,##0\);_(* "-"??_);_(@_)</c:formatCode>
                <c:ptCount val="25"/>
                <c:pt idx="0">
                  <c:v>6522282</c:v>
                </c:pt>
                <c:pt idx="1">
                  <c:v>6685339.0499999998</c:v>
                </c:pt>
                <c:pt idx="2">
                  <c:v>6752192.4404999996</c:v>
                </c:pt>
                <c:pt idx="3">
                  <c:v>6920997.2515124986</c:v>
                </c:pt>
                <c:pt idx="4">
                  <c:v>7163232.1553154355</c:v>
                </c:pt>
                <c:pt idx="5">
                  <c:v>7485577.60230463</c:v>
                </c:pt>
                <c:pt idx="6">
                  <c:v>7897284.3704313841</c:v>
                </c:pt>
                <c:pt idx="7">
                  <c:v>8292148.5889529539</c:v>
                </c:pt>
                <c:pt idx="8">
                  <c:v>8831138.2472348958</c:v>
                </c:pt>
                <c:pt idx="9">
                  <c:v>8831138.2472348958</c:v>
                </c:pt>
                <c:pt idx="10">
                  <c:v>9007761.0121795945</c:v>
                </c:pt>
                <c:pt idx="11">
                  <c:v>9232955.0374840833</c:v>
                </c:pt>
                <c:pt idx="12">
                  <c:v>9463778.9134211838</c:v>
                </c:pt>
                <c:pt idx="13">
                  <c:v>9511097.8079882879</c:v>
                </c:pt>
                <c:pt idx="14">
                  <c:v>9653764.275108112</c:v>
                </c:pt>
                <c:pt idx="15">
                  <c:v>9653764.275108112</c:v>
                </c:pt>
                <c:pt idx="16">
                  <c:v>9702033.0964836515</c:v>
                </c:pt>
                <c:pt idx="17">
                  <c:v>9895108.3819858134</c:v>
                </c:pt>
                <c:pt idx="18">
                  <c:v>10142486.091535458</c:v>
                </c:pt>
                <c:pt idx="19">
                  <c:v>9895108.3819858152</c:v>
                </c:pt>
                <c:pt idx="20">
                  <c:v>10142486.09153546</c:v>
                </c:pt>
                <c:pt idx="21">
                  <c:v>10497473.104739202</c:v>
                </c:pt>
                <c:pt idx="22">
                  <c:v>10497473.104739202</c:v>
                </c:pt>
                <c:pt idx="23">
                  <c:v>10864884.663405074</c:v>
                </c:pt>
              </c:numCache>
            </c:numRef>
          </c:val>
          <c:smooth val="0"/>
          <c:extLst>
            <c:ext xmlns:c16="http://schemas.microsoft.com/office/drawing/2014/chart" uri="{C3380CC4-5D6E-409C-BE32-E72D297353CC}">
              <c16:uniqueId val="{00000000-90D8-42EA-8A0F-E0A7F94E6F70}"/>
            </c:ext>
          </c:extLst>
        </c:ser>
        <c:ser>
          <c:idx val="1"/>
          <c:order val="1"/>
          <c:tx>
            <c:v>Received</c:v>
          </c:tx>
          <c:spPr>
            <a:ln>
              <a:solidFill>
                <a:srgbClr val="0070C0"/>
              </a:solidFill>
            </a:ln>
          </c:spPr>
          <c:marker>
            <c:spPr>
              <a:solidFill>
                <a:srgbClr val="0070C0"/>
              </a:solidFill>
              <a:ln>
                <a:solidFill>
                  <a:srgbClr val="0070C0"/>
                </a:solidFill>
              </a:ln>
            </c:spPr>
          </c:marker>
          <c:cat>
            <c:numRef>
              <c:f>'ETR Calculation'!$A$7:$A$31</c:f>
              <c:numCache>
                <c:formatCode>General</c:formatCode>
                <c:ptCount val="2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numCache>
            </c:numRef>
          </c:cat>
          <c:val>
            <c:numRef>
              <c:f>'ETR Calculation'!$C$7:$C$31</c:f>
              <c:numCache>
                <c:formatCode>_(* #,##0_);_(* \(#,##0\);_(* "-"??_);_(@_)</c:formatCode>
                <c:ptCount val="25"/>
                <c:pt idx="0">
                  <c:v>6522282</c:v>
                </c:pt>
                <c:pt idx="1">
                  <c:v>6519278</c:v>
                </c:pt>
                <c:pt idx="2">
                  <c:v>6546931</c:v>
                </c:pt>
                <c:pt idx="3">
                  <c:v>6638707</c:v>
                </c:pt>
                <c:pt idx="4">
                  <c:v>6868707</c:v>
                </c:pt>
                <c:pt idx="5">
                  <c:v>6728696</c:v>
                </c:pt>
                <c:pt idx="6">
                  <c:v>6859493</c:v>
                </c:pt>
                <c:pt idx="7">
                  <c:v>6395038</c:v>
                </c:pt>
                <c:pt idx="8">
                  <c:v>6282155</c:v>
                </c:pt>
                <c:pt idx="9">
                  <c:v>4997454</c:v>
                </c:pt>
                <c:pt idx="10">
                  <c:v>4997454</c:v>
                </c:pt>
                <c:pt idx="11">
                  <c:v>4997454</c:v>
                </c:pt>
                <c:pt idx="12">
                  <c:v>4997454</c:v>
                </c:pt>
                <c:pt idx="13">
                  <c:v>4997454</c:v>
                </c:pt>
                <c:pt idx="14">
                  <c:v>4997454</c:v>
                </c:pt>
                <c:pt idx="15">
                  <c:v>4997454</c:v>
                </c:pt>
                <c:pt idx="16">
                  <c:v>4997454</c:v>
                </c:pt>
                <c:pt idx="17">
                  <c:v>4997454</c:v>
                </c:pt>
                <c:pt idx="18">
                  <c:v>4997454</c:v>
                </c:pt>
                <c:pt idx="19">
                  <c:v>4997454</c:v>
                </c:pt>
                <c:pt idx="20">
                  <c:v>4997454</c:v>
                </c:pt>
                <c:pt idx="21">
                  <c:v>4997454</c:v>
                </c:pt>
                <c:pt idx="22">
                  <c:v>5258141</c:v>
                </c:pt>
                <c:pt idx="23">
                  <c:v>5057045.4800000004</c:v>
                </c:pt>
              </c:numCache>
            </c:numRef>
          </c:val>
          <c:smooth val="0"/>
          <c:extLst>
            <c:ext xmlns:c16="http://schemas.microsoft.com/office/drawing/2014/chart" uri="{C3380CC4-5D6E-409C-BE32-E72D297353CC}">
              <c16:uniqueId val="{00000001-90D8-42EA-8A0F-E0A7F94E6F70}"/>
            </c:ext>
          </c:extLst>
        </c:ser>
        <c:dLbls>
          <c:showLegendKey val="0"/>
          <c:showVal val="0"/>
          <c:showCatName val="0"/>
          <c:showSerName val="0"/>
          <c:showPercent val="0"/>
          <c:showBubbleSize val="0"/>
        </c:dLbls>
        <c:marker val="1"/>
        <c:smooth val="0"/>
        <c:axId val="1629379408"/>
        <c:axId val="1"/>
      </c:lineChart>
      <c:catAx>
        <c:axId val="1629379408"/>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max val="11000000"/>
          <c:min val="3000000"/>
        </c:scaling>
        <c:delete val="0"/>
        <c:axPos val="l"/>
        <c:majorGridlines/>
        <c:numFmt formatCode="_(* #,##0_);_(* \(#,##0\);_(* &quot;-&quot;??_);_(@_)"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629379408"/>
        <c:crosses val="autoZero"/>
        <c:crossBetween val="between"/>
      </c:valAx>
      <c:spPr>
        <a:noFill/>
        <a:ln w="25400">
          <a:noFill/>
        </a:ln>
      </c:spPr>
    </c:plotArea>
    <c:legend>
      <c:legendPos val="r"/>
      <c:layout>
        <c:manualLayout>
          <c:xMode val="edge"/>
          <c:yMode val="edge"/>
          <c:x val="0.34575182933071102"/>
          <c:y val="0.94779544624542211"/>
          <c:w val="0.16013082710537985"/>
          <c:h val="4.5588196143882542E-2"/>
        </c:manualLayout>
      </c:layout>
      <c:overlay val="0"/>
      <c:txPr>
        <a:bodyPr/>
        <a:lstStyle/>
        <a:p>
          <a:pPr>
            <a:defRPr sz="710" b="0" i="0" u="none" strike="noStrike" baseline="0">
              <a:solidFill>
                <a:srgbClr val="000000"/>
              </a:solidFill>
              <a:latin typeface="Calibri"/>
              <a:ea typeface="Calibri"/>
              <a:cs typeface="Calibri"/>
            </a:defRPr>
          </a:pPr>
          <a:endParaRPr lang="en-US"/>
        </a:p>
      </c:txPr>
    </c:legend>
    <c:plotVisOnly val="1"/>
    <c:dispBlanksAs val="gap"/>
    <c:showDLblsOverMax val="0"/>
  </c:chart>
  <c:spPr>
    <a:noFill/>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US"/>
              <a:t>Library Portion of Property Tax</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1"/>
          <c:tx>
            <c:strRef>
              <c:f>Charts!$A$168:$A$179</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Charts!$A$168:$A$179</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Charts!$B$168:$B$179</c:f>
              <c:numCache>
                <c:formatCode>_("$"* #,##0.00_);_("$"* \(#,##0.00\);_("$"* "-"??_);_(@_)</c:formatCode>
                <c:ptCount val="12"/>
                <c:pt idx="0">
                  <c:v>1199050</c:v>
                </c:pt>
                <c:pt idx="1">
                  <c:v>1171979</c:v>
                </c:pt>
                <c:pt idx="2">
                  <c:v>1156269</c:v>
                </c:pt>
                <c:pt idx="3">
                  <c:v>1219019</c:v>
                </c:pt>
                <c:pt idx="4">
                  <c:v>1253460.23</c:v>
                </c:pt>
                <c:pt idx="5">
                  <c:v>1349769.16</c:v>
                </c:pt>
                <c:pt idx="6">
                  <c:v>1385244.25</c:v>
                </c:pt>
                <c:pt idx="7">
                  <c:v>1399071</c:v>
                </c:pt>
                <c:pt idx="8">
                  <c:v>1468003</c:v>
                </c:pt>
                <c:pt idx="9">
                  <c:v>1553955</c:v>
                </c:pt>
                <c:pt idx="10">
                  <c:v>1780745</c:v>
                </c:pt>
                <c:pt idx="11">
                  <c:v>2050413</c:v>
                </c:pt>
              </c:numCache>
            </c:numRef>
          </c:val>
          <c:smooth val="0"/>
          <c:extLst>
            <c:ext xmlns:c16="http://schemas.microsoft.com/office/drawing/2014/chart" uri="{C3380CC4-5D6E-409C-BE32-E72D297353CC}">
              <c16:uniqueId val="{00000000-20F1-4A10-B05F-39C04AB977BA}"/>
            </c:ext>
          </c:extLst>
        </c:ser>
        <c:dLbls>
          <c:showLegendKey val="0"/>
          <c:showVal val="0"/>
          <c:showCatName val="0"/>
          <c:showSerName val="0"/>
          <c:showPercent val="0"/>
          <c:showBubbleSize val="0"/>
        </c:dLbls>
        <c:marker val="1"/>
        <c:smooth val="0"/>
        <c:axId val="472354936"/>
        <c:axId val="472364736"/>
        <c:extLst>
          <c:ext xmlns:c15="http://schemas.microsoft.com/office/drawing/2012/chart" uri="{02D57815-91ED-43cb-92C2-25804820EDAC}">
            <c15:filteredLineSeries>
              <c15:ser>
                <c:idx val="1"/>
                <c:order val="0"/>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extLst>
                      <c:ext uri="{02D57815-91ED-43cb-92C2-25804820EDAC}">
                        <c15:formulaRef>
                          <c15:sqref>Charts!$A$168:$A$179</c15:sqref>
                        </c15:formulaRef>
                      </c:ext>
                    </c:extLst>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extLst>
                      <c:ext uri="{02D57815-91ED-43cb-92C2-25804820EDAC}">
                        <c15:formulaRef>
                          <c15:sqref>Charts!$A$168:$A$178</c15:sqref>
                        </c15:formulaRef>
                      </c:ext>
                    </c:extLst>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val>
                <c:smooth val="0"/>
                <c:extLst>
                  <c:ext xmlns:c16="http://schemas.microsoft.com/office/drawing/2014/chart" uri="{C3380CC4-5D6E-409C-BE32-E72D297353CC}">
                    <c16:uniqueId val="{00000001-20F1-4A10-B05F-39C04AB977BA}"/>
                  </c:ext>
                </c:extLst>
              </c15:ser>
            </c15:filteredLineSeries>
          </c:ext>
        </c:extLst>
      </c:lineChart>
      <c:catAx>
        <c:axId val="472354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72364736"/>
        <c:crosses val="autoZero"/>
        <c:auto val="1"/>
        <c:lblAlgn val="ctr"/>
        <c:lblOffset val="100"/>
        <c:noMultiLvlLbl val="0"/>
      </c:catAx>
      <c:valAx>
        <c:axId val="472364736"/>
        <c:scaling>
          <c:orientation val="minMax"/>
          <c:min val="1000000"/>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72354936"/>
        <c:crosses val="autoZero"/>
        <c:crossBetween val="between"/>
      </c:valAx>
      <c:spPr>
        <a:no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sz="1400" b="1" i="0" baseline="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Average Tax Comparison - 2023</a:t>
            </a:r>
          </a:p>
          <a:p>
            <a:pPr>
              <a:defRPr/>
            </a:pPr>
            <a:r>
              <a:rPr lang="en-US"/>
              <a:t>Includes Local, County, School, Library &amp; Fire District Taxes</a:t>
            </a:r>
          </a:p>
          <a:p>
            <a:pPr>
              <a:defRPr/>
            </a:pPr>
            <a:endParaRPr lang="en-US"/>
          </a:p>
        </c:rich>
      </c:tx>
      <c:overlay val="0"/>
    </c:title>
    <c:autoTitleDeleted val="0"/>
    <c:plotArea>
      <c:layout/>
      <c:barChart>
        <c:barDir val="col"/>
        <c:grouping val="clustered"/>
        <c:varyColors val="0"/>
        <c:ser>
          <c:idx val="0"/>
          <c:order val="0"/>
          <c:tx>
            <c:strRef>
              <c:f>TAXCOMP!$Z$85</c:f>
              <c:strCache>
                <c:ptCount val="1"/>
                <c:pt idx="0">
                  <c:v>Average Tax (2023)</c:v>
                </c:pt>
              </c:strCache>
            </c:strRef>
          </c:tx>
          <c:invertIfNegative val="0"/>
          <c:dPt>
            <c:idx val="0"/>
            <c:invertIfNegative val="0"/>
            <c:bubble3D val="0"/>
            <c:spPr>
              <a:solidFill>
                <a:srgbClr val="FF0000"/>
              </a:solidFill>
            </c:spPr>
            <c:extLst>
              <c:ext xmlns:c16="http://schemas.microsoft.com/office/drawing/2014/chart" uri="{C3380CC4-5D6E-409C-BE32-E72D297353CC}">
                <c16:uniqueId val="{00000001-44EF-431D-9E50-29C356C89732}"/>
              </c:ext>
            </c:extLst>
          </c:dPt>
          <c:dPt>
            <c:idx val="1"/>
            <c:invertIfNegative val="0"/>
            <c:bubble3D val="0"/>
            <c:spPr>
              <a:solidFill>
                <a:schemeClr val="accent3">
                  <a:lumMod val="75000"/>
                </a:schemeClr>
              </a:solidFill>
            </c:spPr>
            <c:extLst>
              <c:ext xmlns:c16="http://schemas.microsoft.com/office/drawing/2014/chart" uri="{C3380CC4-5D6E-409C-BE32-E72D297353CC}">
                <c16:uniqueId val="{00000003-44EF-431D-9E50-29C356C89732}"/>
              </c:ext>
            </c:extLst>
          </c:dPt>
          <c:dLbls>
            <c:spPr>
              <a:noFill/>
              <a:ln>
                <a:noFill/>
              </a:ln>
              <a:effectLst/>
            </c:spPr>
            <c:txPr>
              <a:bodyPr rot="-540000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TAXCOMP!$Z$87:$Z$89</c:f>
              <c:strCache>
                <c:ptCount val="3"/>
                <c:pt idx="0">
                  <c:v>Neptune Township</c:v>
                </c:pt>
                <c:pt idx="1">
                  <c:v>Monmouth County</c:v>
                </c:pt>
                <c:pt idx="2">
                  <c:v>State of New Jersey</c:v>
                </c:pt>
              </c:strCache>
            </c:strRef>
          </c:cat>
          <c:val>
            <c:numRef>
              <c:f>TAXCOMP!$AA$87:$AA$89</c:f>
              <c:numCache>
                <c:formatCode>_("$"* #,##0.00_);_("$"* \(#,##0.00\);_("$"* "-"??_);_(@_)</c:formatCode>
                <c:ptCount val="3"/>
                <c:pt idx="0">
                  <c:v>8399</c:v>
                </c:pt>
                <c:pt idx="1">
                  <c:v>10590</c:v>
                </c:pt>
                <c:pt idx="2">
                  <c:v>9803</c:v>
                </c:pt>
              </c:numCache>
            </c:numRef>
          </c:val>
          <c:extLst>
            <c:ext xmlns:c16="http://schemas.microsoft.com/office/drawing/2014/chart" uri="{C3380CC4-5D6E-409C-BE32-E72D297353CC}">
              <c16:uniqueId val="{00000004-44EF-431D-9E50-29C356C89732}"/>
            </c:ext>
          </c:extLst>
        </c:ser>
        <c:dLbls>
          <c:showLegendKey val="0"/>
          <c:showVal val="0"/>
          <c:showCatName val="0"/>
          <c:showSerName val="0"/>
          <c:showPercent val="0"/>
          <c:showBubbleSize val="0"/>
        </c:dLbls>
        <c:gapWidth val="150"/>
        <c:axId val="472363560"/>
        <c:axId val="472358464"/>
      </c:barChart>
      <c:catAx>
        <c:axId val="472363560"/>
        <c:scaling>
          <c:orientation val="minMax"/>
        </c:scaling>
        <c:delete val="0"/>
        <c:axPos val="b"/>
        <c:numFmt formatCode="General" sourceLinked="1"/>
        <c:majorTickMark val="out"/>
        <c:minorTickMark val="none"/>
        <c:tickLblPos val="nextTo"/>
        <c:crossAx val="472358464"/>
        <c:crosses val="autoZero"/>
        <c:auto val="1"/>
        <c:lblAlgn val="ctr"/>
        <c:lblOffset val="100"/>
        <c:noMultiLvlLbl val="0"/>
      </c:catAx>
      <c:valAx>
        <c:axId val="472358464"/>
        <c:scaling>
          <c:orientation val="minMax"/>
          <c:max val="11000"/>
          <c:min val="5000"/>
        </c:scaling>
        <c:delete val="0"/>
        <c:axPos val="l"/>
        <c:majorGridlines/>
        <c:numFmt formatCode="_(&quot;$&quot;* #,##0.00_);_(&quot;$&quot;* \(#,##0.00\);_(&quot;$&quot;* &quot;-&quot;??_);_(@_)" sourceLinked="1"/>
        <c:majorTickMark val="out"/>
        <c:minorTickMark val="none"/>
        <c:tickLblPos val="nextTo"/>
        <c:crossAx val="472363560"/>
        <c:crosses val="autoZero"/>
        <c:crossBetween val="between"/>
      </c:valAx>
    </c:plotArea>
    <c:legend>
      <c:legendPos val="r"/>
      <c:overlay val="0"/>
    </c:legend>
    <c:plotVisOnly val="1"/>
    <c:dispBlanksAs val="gap"/>
    <c:showDLblsOverMax val="0"/>
  </c:chart>
  <c:spPr>
    <a:noFill/>
  </c:spPr>
  <c:txPr>
    <a:bodyPr/>
    <a:lstStyle/>
    <a:p>
      <a:pPr>
        <a:defRPr sz="1400" b="1" i="0" baseline="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0.81498</cdr:x>
      <cdr:y>0.18205</cdr:y>
    </cdr:from>
    <cdr:to>
      <cdr:x>0.87861</cdr:x>
      <cdr:y>0.27958</cdr:y>
    </cdr:to>
    <cdr:sp macro="" textlink="">
      <cdr:nvSpPr>
        <cdr:cNvPr id="2" name="Arrow: Up 1">
          <a:extLst xmlns:a="http://schemas.openxmlformats.org/drawingml/2006/main">
            <a:ext uri="{FF2B5EF4-FFF2-40B4-BE49-F238E27FC236}">
              <a16:creationId xmlns:a16="http://schemas.microsoft.com/office/drawing/2014/main" id="{D9F259F7-AF6C-478D-5B96-5199E681198E}"/>
            </a:ext>
          </a:extLst>
        </cdr:cNvPr>
        <cdr:cNvSpPr/>
      </cdr:nvSpPr>
      <cdr:spPr>
        <a:xfrm xmlns:a="http://schemas.openxmlformats.org/drawingml/2006/main">
          <a:off x="7929562" y="1333500"/>
          <a:ext cx="619125" cy="714375"/>
        </a:xfrm>
        <a:prstGeom xmlns:a="http://schemas.openxmlformats.org/drawingml/2006/main" prst="upArrow">
          <a:avLst/>
        </a:prstGeom>
        <a:solidFill xmlns:a="http://schemas.openxmlformats.org/drawingml/2006/main">
          <a:srgbClr val="FF0000"/>
        </a:solidFill>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0.80519</cdr:x>
      <cdr:y>0.46164</cdr:y>
    </cdr:from>
    <cdr:to>
      <cdr:x>0.89378</cdr:x>
      <cdr:y>0.56697</cdr:y>
    </cdr:to>
    <cdr:sp macro="" textlink="">
      <cdr:nvSpPr>
        <cdr:cNvPr id="3" name="Arrow: Down 2">
          <a:extLst xmlns:a="http://schemas.openxmlformats.org/drawingml/2006/main">
            <a:ext uri="{FF2B5EF4-FFF2-40B4-BE49-F238E27FC236}">
              <a16:creationId xmlns:a16="http://schemas.microsoft.com/office/drawing/2014/main" id="{D9A312EE-7E14-7B5C-E450-AF9A9E7E7DF9}"/>
            </a:ext>
          </a:extLst>
        </cdr:cNvPr>
        <cdr:cNvSpPr/>
      </cdr:nvSpPr>
      <cdr:spPr>
        <a:xfrm xmlns:a="http://schemas.openxmlformats.org/drawingml/2006/main">
          <a:off x="7834312" y="3381375"/>
          <a:ext cx="862013" cy="771525"/>
        </a:xfrm>
        <a:prstGeom xmlns:a="http://schemas.openxmlformats.org/drawingml/2006/main" prst="downArrow">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039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753592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362112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377336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004639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468743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48322F-0570-4F4C-9F73-5BFDBC3B7F6A}" type="slidenum">
              <a:rPr lang="en-US"/>
              <a:pPr/>
              <a:t>3</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66299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000140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366318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106680">
              <a:lnSpc>
                <a:spcPct val="100000"/>
              </a:lnSpc>
            </a:pPr>
            <a:fld id="{81D60167-4931-47E6-BA6A-407CBD079E47}" type="slidenum">
              <a:rPr lang="en-US" spc="15" smtClean="0">
                <a:solidFill>
                  <a:srgbClr val="DAE4EE"/>
                </a:solidFill>
              </a:rPr>
              <a:t>‹#›</a:t>
            </a:fld>
            <a:endParaRPr lang="en-US" spc="15" dirty="0">
              <a:solidFill>
                <a:srgbClr val="DAE4EE"/>
              </a:solidFill>
            </a:endParaRPr>
          </a:p>
        </p:txBody>
      </p:sp>
    </p:spTree>
    <p:extLst>
      <p:ext uri="{BB962C8B-B14F-4D97-AF65-F5344CB8AC3E}">
        <p14:creationId xmlns:p14="http://schemas.microsoft.com/office/powerpoint/2010/main" val="1206478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106680">
              <a:lnSpc>
                <a:spcPct val="100000"/>
              </a:lnSpc>
            </a:pPr>
            <a:fld id="{81D60167-4931-47E6-BA6A-407CBD079E47}" type="slidenum">
              <a:rPr lang="en-US" spc="15" smtClean="0">
                <a:solidFill>
                  <a:srgbClr val="DAE4EE"/>
                </a:solidFill>
              </a:rPr>
              <a:t>‹#›</a:t>
            </a:fld>
            <a:endParaRPr lang="en-US" spc="15" dirty="0">
              <a:solidFill>
                <a:srgbClr val="DAE4EE"/>
              </a:solidFill>
            </a:endParaRPr>
          </a:p>
        </p:txBody>
      </p:sp>
    </p:spTree>
    <p:extLst>
      <p:ext uri="{BB962C8B-B14F-4D97-AF65-F5344CB8AC3E}">
        <p14:creationId xmlns:p14="http://schemas.microsoft.com/office/powerpoint/2010/main" val="2068596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1D8BD707-D9CF-40AE-B4C6-C98DA3205C09}" type="datetimeFigureOut">
              <a:rPr lang="en-US" smtClean="0"/>
              <a:t>4/29/2024</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pPr marL="106680">
              <a:lnSpc>
                <a:spcPct val="100000"/>
              </a:lnSpc>
            </a:pPr>
            <a:fld id="{81D60167-4931-47E6-BA6A-407CBD079E47}" type="slidenum">
              <a:rPr lang="en-US" spc="15" smtClean="0">
                <a:solidFill>
                  <a:srgbClr val="DAE4EE"/>
                </a:solidFill>
              </a:rPr>
              <a:t>‹#›</a:t>
            </a:fld>
            <a:endParaRPr lang="en-US" spc="15" dirty="0">
              <a:solidFill>
                <a:srgbClr val="DAE4EE"/>
              </a:solidFill>
            </a:endParaRPr>
          </a:p>
        </p:txBody>
      </p:sp>
    </p:spTree>
    <p:extLst>
      <p:ext uri="{BB962C8B-B14F-4D97-AF65-F5344CB8AC3E}">
        <p14:creationId xmlns:p14="http://schemas.microsoft.com/office/powerpoint/2010/main" val="2985817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chemeClr val="bg1"/>
                </a:solidFill>
                <a:latin typeface="Calibri"/>
                <a:cs typeface="Calibri"/>
              </a:defRPr>
            </a:lvl1pPr>
          </a:lstStyle>
          <a:p>
            <a:endParaRPr/>
          </a:p>
        </p:txBody>
      </p:sp>
      <p:sp>
        <p:nvSpPr>
          <p:cNvPr id="3" name="Holder 3"/>
          <p:cNvSpPr>
            <a:spLocks noGrp="1"/>
          </p:cNvSpPr>
          <p:nvPr>
            <p:ph sz="half" idx="2"/>
          </p:nvPr>
        </p:nvSpPr>
        <p:spPr>
          <a:xfrm>
            <a:off x="1068730" y="1446991"/>
            <a:ext cx="4609465" cy="3847465"/>
          </a:xfrm>
          <a:prstGeom prst="rect">
            <a:avLst/>
          </a:prstGeom>
        </p:spPr>
        <p:txBody>
          <a:bodyPr wrap="square" lIns="0" tIns="0" rIns="0" bIns="0">
            <a:spAutoFit/>
          </a:bodyPr>
          <a:lstStyle>
            <a:lvl1pPr>
              <a:defRPr sz="2000" b="1" i="0">
                <a:solidFill>
                  <a:schemeClr val="tx1"/>
                </a:solidFill>
                <a:latin typeface="Calibri"/>
                <a:cs typeface="Calibri"/>
              </a:defRPr>
            </a:lvl1pPr>
          </a:lstStyle>
          <a:p>
            <a:endParaRPr/>
          </a:p>
        </p:txBody>
      </p:sp>
      <p:sp>
        <p:nvSpPr>
          <p:cNvPr id="4" name="Holder 4"/>
          <p:cNvSpPr>
            <a:spLocks noGrp="1"/>
          </p:cNvSpPr>
          <p:nvPr>
            <p:ph sz="half" idx="3"/>
          </p:nvPr>
        </p:nvSpPr>
        <p:spPr>
          <a:xfrm>
            <a:off x="6278879"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4/29/2024</a:t>
            </a:fld>
            <a:endParaRPr lang="en-US"/>
          </a:p>
        </p:txBody>
      </p:sp>
      <p:sp>
        <p:nvSpPr>
          <p:cNvPr id="7" name="Holder 7"/>
          <p:cNvSpPr>
            <a:spLocks noGrp="1"/>
          </p:cNvSpPr>
          <p:nvPr>
            <p:ph type="sldNum" sz="quarter" idx="7"/>
          </p:nvPr>
        </p:nvSpPr>
        <p:spPr/>
        <p:txBody>
          <a:bodyPr lIns="0" tIns="0" rIns="0" bIns="0"/>
          <a:lstStyle>
            <a:lvl1pPr>
              <a:defRPr sz="1200" b="0" i="0">
                <a:solidFill>
                  <a:srgbClr val="627083"/>
                </a:solidFill>
                <a:latin typeface="Calibri"/>
                <a:cs typeface="Calibri"/>
              </a:defRPr>
            </a:lvl1pPr>
          </a:lstStyle>
          <a:p>
            <a:pPr marL="106680">
              <a:lnSpc>
                <a:spcPct val="100000"/>
              </a:lnSpc>
            </a:pPr>
            <a:fld id="{81D60167-4931-47E6-BA6A-407CBD079E47}" type="slidenum">
              <a:rPr spc="15" dirty="0">
                <a:solidFill>
                  <a:srgbClr val="DAE4EE"/>
                </a:solidFill>
              </a:rPr>
              <a:t>‹#›</a:t>
            </a:fld>
            <a:endParaRPr spc="15" dirty="0">
              <a:solidFill>
                <a:srgbClr val="DAE4EE"/>
              </a:solidFill>
            </a:endParaRPr>
          </a:p>
        </p:txBody>
      </p:sp>
    </p:spTree>
    <p:extLst>
      <p:ext uri="{BB962C8B-B14F-4D97-AF65-F5344CB8AC3E}">
        <p14:creationId xmlns:p14="http://schemas.microsoft.com/office/powerpoint/2010/main" val="1025754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106680">
              <a:lnSpc>
                <a:spcPct val="100000"/>
              </a:lnSpc>
            </a:pPr>
            <a:fld id="{81D60167-4931-47E6-BA6A-407CBD079E47}" type="slidenum">
              <a:rPr lang="en-US" spc="15" smtClean="0">
                <a:solidFill>
                  <a:srgbClr val="DAE4EE"/>
                </a:solidFill>
              </a:rPr>
              <a:t>‹#›</a:t>
            </a:fld>
            <a:endParaRPr lang="en-US" spc="15" dirty="0">
              <a:solidFill>
                <a:srgbClr val="DAE4EE"/>
              </a:solidFill>
            </a:endParaRPr>
          </a:p>
        </p:txBody>
      </p:sp>
    </p:spTree>
    <p:extLst>
      <p:ext uri="{BB962C8B-B14F-4D97-AF65-F5344CB8AC3E}">
        <p14:creationId xmlns:p14="http://schemas.microsoft.com/office/powerpoint/2010/main" val="2176374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1D8BD707-D9CF-40AE-B4C6-C98DA3205C09}" type="datetimeFigureOut">
              <a:rPr lang="en-US" smtClean="0"/>
              <a:t>4/29/2024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pPr marL="106680">
              <a:lnSpc>
                <a:spcPct val="100000"/>
              </a:lnSpc>
            </a:pPr>
            <a:fld id="{81D60167-4931-47E6-BA6A-407CBD079E47}" type="slidenum">
              <a:rPr lang="en-US" spc="15" smtClean="0">
                <a:solidFill>
                  <a:srgbClr val="DAE4EE"/>
                </a:solidFill>
              </a:rPr>
              <a:t>‹#›</a:t>
            </a:fld>
            <a:endParaRPr lang="en-US" spc="15" dirty="0">
              <a:solidFill>
                <a:srgbClr val="DAE4EE"/>
              </a:solidFill>
            </a:endParaRPr>
          </a:p>
        </p:txBody>
      </p:sp>
    </p:spTree>
    <p:extLst>
      <p:ext uri="{BB962C8B-B14F-4D97-AF65-F5344CB8AC3E}">
        <p14:creationId xmlns:p14="http://schemas.microsoft.com/office/powerpoint/2010/main" val="18664808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106680">
              <a:lnSpc>
                <a:spcPct val="100000"/>
              </a:lnSpc>
            </a:pPr>
            <a:fld id="{81D60167-4931-47E6-BA6A-407CBD079E47}" type="slidenum">
              <a:rPr lang="en-US" spc="15" smtClean="0">
                <a:solidFill>
                  <a:srgbClr val="DAE4EE"/>
                </a:solidFill>
              </a:rPr>
              <a:t>‹#›</a:t>
            </a:fld>
            <a:endParaRPr lang="en-US" spc="15" dirty="0">
              <a:solidFill>
                <a:srgbClr val="DAE4EE"/>
              </a:solidFill>
            </a:endParaRPr>
          </a:p>
        </p:txBody>
      </p:sp>
    </p:spTree>
    <p:extLst>
      <p:ext uri="{BB962C8B-B14F-4D97-AF65-F5344CB8AC3E}">
        <p14:creationId xmlns:p14="http://schemas.microsoft.com/office/powerpoint/2010/main" val="3178534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4/29/2024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106680">
              <a:lnSpc>
                <a:spcPct val="100000"/>
              </a:lnSpc>
            </a:pPr>
            <a:fld id="{81D60167-4931-47E6-BA6A-407CBD079E47}" type="slidenum">
              <a:rPr lang="en-US" spc="15" smtClean="0">
                <a:solidFill>
                  <a:srgbClr val="DAE4EE"/>
                </a:solidFill>
              </a:rPr>
              <a:t>‹#›</a:t>
            </a:fld>
            <a:endParaRPr lang="en-US" spc="15" dirty="0">
              <a:solidFill>
                <a:srgbClr val="DAE4EE"/>
              </a:solidFill>
            </a:endParaRPr>
          </a:p>
        </p:txBody>
      </p:sp>
    </p:spTree>
    <p:extLst>
      <p:ext uri="{BB962C8B-B14F-4D97-AF65-F5344CB8AC3E}">
        <p14:creationId xmlns:p14="http://schemas.microsoft.com/office/powerpoint/2010/main" val="1892088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4/29/2024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106680">
              <a:lnSpc>
                <a:spcPct val="100000"/>
              </a:lnSpc>
            </a:pPr>
            <a:fld id="{81D60167-4931-47E6-BA6A-407CBD079E47}" type="slidenum">
              <a:rPr lang="en-US" spc="15" smtClean="0">
                <a:solidFill>
                  <a:srgbClr val="DAE4EE"/>
                </a:solidFill>
              </a:rPr>
              <a:t>‹#›</a:t>
            </a:fld>
            <a:endParaRPr lang="en-US" spc="15" dirty="0">
              <a:solidFill>
                <a:srgbClr val="DAE4EE"/>
              </a:solidFill>
            </a:endParaRPr>
          </a:p>
        </p:txBody>
      </p:sp>
    </p:spTree>
    <p:extLst>
      <p:ext uri="{BB962C8B-B14F-4D97-AF65-F5344CB8AC3E}">
        <p14:creationId xmlns:p14="http://schemas.microsoft.com/office/powerpoint/2010/main" val="96400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4/29/2024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106680">
              <a:lnSpc>
                <a:spcPct val="100000"/>
              </a:lnSpc>
            </a:pPr>
            <a:fld id="{81D60167-4931-47E6-BA6A-407CBD079E47}" type="slidenum">
              <a:rPr lang="en-US" spc="15" smtClean="0">
                <a:solidFill>
                  <a:srgbClr val="DAE4EE"/>
                </a:solidFill>
              </a:rPr>
              <a:t>‹#›</a:t>
            </a:fld>
            <a:endParaRPr lang="en-US" spc="15" dirty="0">
              <a:solidFill>
                <a:srgbClr val="DAE4EE"/>
              </a:solidFill>
            </a:endParaRPr>
          </a:p>
        </p:txBody>
      </p:sp>
    </p:spTree>
    <p:extLst>
      <p:ext uri="{BB962C8B-B14F-4D97-AF65-F5344CB8AC3E}">
        <p14:creationId xmlns:p14="http://schemas.microsoft.com/office/powerpoint/2010/main" val="2297588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106680">
              <a:lnSpc>
                <a:spcPct val="100000"/>
              </a:lnSpc>
            </a:pPr>
            <a:fld id="{81D60167-4931-47E6-BA6A-407CBD079E47}" type="slidenum">
              <a:rPr lang="en-US" spc="15" smtClean="0">
                <a:solidFill>
                  <a:srgbClr val="DAE4EE"/>
                </a:solidFill>
              </a:rPr>
              <a:t>‹#›</a:t>
            </a:fld>
            <a:endParaRPr lang="en-US" spc="15" dirty="0">
              <a:solidFill>
                <a:srgbClr val="DAE4EE"/>
              </a:solidFill>
            </a:endParaRPr>
          </a:p>
        </p:txBody>
      </p:sp>
    </p:spTree>
    <p:extLst>
      <p:ext uri="{BB962C8B-B14F-4D97-AF65-F5344CB8AC3E}">
        <p14:creationId xmlns:p14="http://schemas.microsoft.com/office/powerpoint/2010/main" val="631139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106680">
              <a:lnSpc>
                <a:spcPct val="100000"/>
              </a:lnSpc>
            </a:pPr>
            <a:fld id="{81D60167-4931-47E6-BA6A-407CBD079E47}" type="slidenum">
              <a:rPr lang="en-US" spc="15" smtClean="0">
                <a:solidFill>
                  <a:srgbClr val="DAE4EE"/>
                </a:solidFill>
              </a:rPr>
              <a:t>‹#›</a:t>
            </a:fld>
            <a:endParaRPr lang="en-US" spc="15" dirty="0">
              <a:solidFill>
                <a:srgbClr val="DAE4EE"/>
              </a:solidFill>
            </a:endParaRPr>
          </a:p>
        </p:txBody>
      </p:sp>
    </p:spTree>
    <p:extLst>
      <p:ext uri="{BB962C8B-B14F-4D97-AF65-F5344CB8AC3E}">
        <p14:creationId xmlns:p14="http://schemas.microsoft.com/office/powerpoint/2010/main" val="1665288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1D8BD707-D9CF-40AE-B4C6-C98DA3205C09}" type="datetimeFigureOut">
              <a:rPr lang="en-US" smtClean="0"/>
              <a:t>4/29/2024</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pPr marL="106680">
              <a:lnSpc>
                <a:spcPct val="100000"/>
              </a:lnSpc>
            </a:pPr>
            <a:fld id="{81D60167-4931-47E6-BA6A-407CBD079E47}" type="slidenum">
              <a:rPr lang="en-US" spc="15" smtClean="0">
                <a:solidFill>
                  <a:srgbClr val="DAE4EE"/>
                </a:solidFill>
              </a:rPr>
              <a:t>‹#›</a:t>
            </a:fld>
            <a:endParaRPr lang="en-US" spc="15" dirty="0">
              <a:solidFill>
                <a:srgbClr val="DAE4EE"/>
              </a:solidFill>
            </a:endParaRPr>
          </a:p>
        </p:txBody>
      </p:sp>
    </p:spTree>
    <p:extLst>
      <p:ext uri="{BB962C8B-B14F-4D97-AF65-F5344CB8AC3E}">
        <p14:creationId xmlns:p14="http://schemas.microsoft.com/office/powerpoint/2010/main" val="2004713405"/>
      </p:ext>
    </p:extLst>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1239" y="4562144"/>
            <a:ext cx="12192000" cy="2286000"/>
          </a:xfrm>
          <a:custGeom>
            <a:avLst/>
            <a:gdLst/>
            <a:ahLst/>
            <a:cxnLst/>
            <a:rect l="l" t="t" r="r" b="b"/>
            <a:pathLst>
              <a:path w="12192000" h="2286000">
                <a:moveTo>
                  <a:pt x="0" y="2286000"/>
                </a:moveTo>
                <a:lnTo>
                  <a:pt x="12192000" y="2286000"/>
                </a:lnTo>
                <a:lnTo>
                  <a:pt x="12192000" y="0"/>
                </a:lnTo>
                <a:lnTo>
                  <a:pt x="0" y="0"/>
                </a:lnTo>
                <a:lnTo>
                  <a:pt x="0" y="2286000"/>
                </a:lnTo>
                <a:close/>
              </a:path>
            </a:pathLst>
          </a:custGeom>
          <a:solidFill>
            <a:schemeClr val="tx1"/>
          </a:solidFill>
        </p:spPr>
        <p:txBody>
          <a:bodyPr wrap="square" lIns="0" tIns="0" rIns="0" bIns="0" rtlCol="0"/>
          <a:lstStyle/>
          <a:p>
            <a:endParaRPr dirty="0"/>
          </a:p>
        </p:txBody>
      </p:sp>
      <p:sp>
        <p:nvSpPr>
          <p:cNvPr id="5" name="object 5"/>
          <p:cNvSpPr/>
          <p:nvPr/>
        </p:nvSpPr>
        <p:spPr>
          <a:xfrm>
            <a:off x="-5846" y="4572000"/>
            <a:ext cx="1118870" cy="1118870"/>
          </a:xfrm>
          <a:custGeom>
            <a:avLst/>
            <a:gdLst/>
            <a:ahLst/>
            <a:cxnLst/>
            <a:rect l="l" t="t" r="r" b="b"/>
            <a:pathLst>
              <a:path w="1118870" h="1118870">
                <a:moveTo>
                  <a:pt x="1118616" y="0"/>
                </a:moveTo>
                <a:lnTo>
                  <a:pt x="0" y="0"/>
                </a:lnTo>
                <a:lnTo>
                  <a:pt x="0" y="1118616"/>
                </a:lnTo>
                <a:lnTo>
                  <a:pt x="3708" y="1026863"/>
                </a:lnTo>
                <a:lnTo>
                  <a:pt x="14640" y="937155"/>
                </a:lnTo>
                <a:lnTo>
                  <a:pt x="32510" y="849779"/>
                </a:lnTo>
                <a:lnTo>
                  <a:pt x="57028" y="765023"/>
                </a:lnTo>
                <a:lnTo>
                  <a:pt x="87906" y="683174"/>
                </a:lnTo>
                <a:lnTo>
                  <a:pt x="124858" y="604520"/>
                </a:lnTo>
                <a:lnTo>
                  <a:pt x="167595" y="529350"/>
                </a:lnTo>
                <a:lnTo>
                  <a:pt x="215828" y="457949"/>
                </a:lnTo>
                <a:lnTo>
                  <a:pt x="269271" y="390608"/>
                </a:lnTo>
                <a:lnTo>
                  <a:pt x="327636" y="327612"/>
                </a:lnTo>
                <a:lnTo>
                  <a:pt x="390633" y="269250"/>
                </a:lnTo>
                <a:lnTo>
                  <a:pt x="457977" y="215810"/>
                </a:lnTo>
                <a:lnTo>
                  <a:pt x="529378" y="167579"/>
                </a:lnTo>
                <a:lnTo>
                  <a:pt x="604548" y="124846"/>
                </a:lnTo>
                <a:lnTo>
                  <a:pt x="683201" y="87897"/>
                </a:lnTo>
                <a:lnTo>
                  <a:pt x="765048" y="57021"/>
                </a:lnTo>
                <a:lnTo>
                  <a:pt x="849800" y="32506"/>
                </a:lnTo>
                <a:lnTo>
                  <a:pt x="937171" y="14639"/>
                </a:lnTo>
                <a:lnTo>
                  <a:pt x="1026872" y="3707"/>
                </a:lnTo>
                <a:lnTo>
                  <a:pt x="1118616" y="0"/>
                </a:lnTo>
                <a:close/>
              </a:path>
            </a:pathLst>
          </a:custGeom>
          <a:solidFill>
            <a:schemeClr val="accent2">
              <a:lumMod val="75000"/>
            </a:schemeClr>
          </a:solidFill>
        </p:spPr>
        <p:txBody>
          <a:bodyPr wrap="square" lIns="0" tIns="0" rIns="0" bIns="0" rtlCol="0"/>
          <a:lstStyle/>
          <a:p>
            <a:endParaRPr/>
          </a:p>
        </p:txBody>
      </p:sp>
      <p:sp>
        <p:nvSpPr>
          <p:cNvPr id="6" name="object 6"/>
          <p:cNvSpPr/>
          <p:nvPr/>
        </p:nvSpPr>
        <p:spPr>
          <a:xfrm>
            <a:off x="0" y="5739384"/>
            <a:ext cx="1118870" cy="1118870"/>
          </a:xfrm>
          <a:custGeom>
            <a:avLst/>
            <a:gdLst/>
            <a:ahLst/>
            <a:cxnLst/>
            <a:rect l="l" t="t" r="r" b="b"/>
            <a:pathLst>
              <a:path w="1118870" h="1118870">
                <a:moveTo>
                  <a:pt x="0" y="0"/>
                </a:moveTo>
                <a:lnTo>
                  <a:pt x="0" y="1118615"/>
                </a:lnTo>
                <a:lnTo>
                  <a:pt x="1118616" y="1118615"/>
                </a:lnTo>
                <a:lnTo>
                  <a:pt x="1026872" y="1114907"/>
                </a:lnTo>
                <a:lnTo>
                  <a:pt x="937171" y="1103975"/>
                </a:lnTo>
                <a:lnTo>
                  <a:pt x="849800" y="1086105"/>
                </a:lnTo>
                <a:lnTo>
                  <a:pt x="765048" y="1061587"/>
                </a:lnTo>
                <a:lnTo>
                  <a:pt x="683201" y="1030709"/>
                </a:lnTo>
                <a:lnTo>
                  <a:pt x="604548" y="993757"/>
                </a:lnTo>
                <a:lnTo>
                  <a:pt x="529378" y="951020"/>
                </a:lnTo>
                <a:lnTo>
                  <a:pt x="457977" y="902787"/>
                </a:lnTo>
                <a:lnTo>
                  <a:pt x="390633" y="849344"/>
                </a:lnTo>
                <a:lnTo>
                  <a:pt x="327636" y="790979"/>
                </a:lnTo>
                <a:lnTo>
                  <a:pt x="269271" y="727982"/>
                </a:lnTo>
                <a:lnTo>
                  <a:pt x="215828" y="660638"/>
                </a:lnTo>
                <a:lnTo>
                  <a:pt x="167595" y="589237"/>
                </a:lnTo>
                <a:lnTo>
                  <a:pt x="124858" y="514067"/>
                </a:lnTo>
                <a:lnTo>
                  <a:pt x="87906" y="435414"/>
                </a:lnTo>
                <a:lnTo>
                  <a:pt x="57028" y="353567"/>
                </a:lnTo>
                <a:lnTo>
                  <a:pt x="32510" y="268815"/>
                </a:lnTo>
                <a:lnTo>
                  <a:pt x="14640" y="181444"/>
                </a:lnTo>
                <a:lnTo>
                  <a:pt x="3708" y="91743"/>
                </a:lnTo>
                <a:lnTo>
                  <a:pt x="0" y="0"/>
                </a:lnTo>
                <a:close/>
              </a:path>
            </a:pathLst>
          </a:custGeom>
          <a:solidFill>
            <a:schemeClr val="accent2">
              <a:lumMod val="75000"/>
            </a:schemeClr>
          </a:solidFill>
        </p:spPr>
        <p:txBody>
          <a:bodyPr wrap="square" lIns="0" tIns="0" rIns="0" bIns="0" rtlCol="0"/>
          <a:lstStyle/>
          <a:p>
            <a:endParaRPr/>
          </a:p>
        </p:txBody>
      </p:sp>
      <p:sp>
        <p:nvSpPr>
          <p:cNvPr id="16" name="object 11">
            <a:extLst>
              <a:ext uri="{FF2B5EF4-FFF2-40B4-BE49-F238E27FC236}">
                <a16:creationId xmlns:a16="http://schemas.microsoft.com/office/drawing/2014/main" id="{63CE36FE-B1F9-144F-4307-32033A5C3B72}"/>
              </a:ext>
            </a:extLst>
          </p:cNvPr>
          <p:cNvSpPr txBox="1"/>
          <p:nvPr/>
        </p:nvSpPr>
        <p:spPr>
          <a:xfrm>
            <a:off x="2895600" y="5169714"/>
            <a:ext cx="6662420" cy="872034"/>
          </a:xfrm>
          <a:prstGeom prst="rect">
            <a:avLst/>
          </a:prstGeom>
        </p:spPr>
        <p:txBody>
          <a:bodyPr vert="horz" wrap="square" lIns="0" tIns="0" rIns="0" bIns="0" rtlCol="0">
            <a:spAutoFit/>
          </a:bodyPr>
          <a:lstStyle/>
          <a:p>
            <a:pPr marL="12700">
              <a:lnSpc>
                <a:spcPts val="6840"/>
              </a:lnSpc>
            </a:pPr>
            <a:r>
              <a:rPr lang="en-US" sz="6000" b="1" spc="-350" dirty="0">
                <a:solidFill>
                  <a:schemeClr val="bg1"/>
                </a:solidFill>
                <a:latin typeface="Calibri"/>
                <a:cs typeface="Calibri"/>
              </a:rPr>
              <a:t>2024 Municipal Budget</a:t>
            </a:r>
            <a:endParaRPr sz="6000" dirty="0">
              <a:solidFill>
                <a:schemeClr val="bg1"/>
              </a:solidFill>
              <a:latin typeface="Calibri"/>
              <a:cs typeface="Calibri"/>
            </a:endParaRPr>
          </a:p>
        </p:txBody>
      </p:sp>
      <p:sp>
        <p:nvSpPr>
          <p:cNvPr id="12" name="object 12"/>
          <p:cNvSpPr txBox="1"/>
          <p:nvPr/>
        </p:nvSpPr>
        <p:spPr>
          <a:xfrm>
            <a:off x="4876800" y="3974784"/>
            <a:ext cx="2995295" cy="492443"/>
          </a:xfrm>
          <a:prstGeom prst="rect">
            <a:avLst/>
          </a:prstGeom>
        </p:spPr>
        <p:txBody>
          <a:bodyPr vert="horz" wrap="square" lIns="0" tIns="0" rIns="0" bIns="0" rtlCol="0">
            <a:spAutoFit/>
          </a:bodyPr>
          <a:lstStyle/>
          <a:p>
            <a:pPr marL="12700">
              <a:lnSpc>
                <a:spcPct val="100000"/>
              </a:lnSpc>
            </a:pPr>
            <a:r>
              <a:rPr lang="en-US" sz="3200" spc="180" dirty="0">
                <a:latin typeface="Calibri"/>
                <a:cs typeface="Calibri"/>
              </a:rPr>
              <a:t>April 29</a:t>
            </a:r>
            <a:r>
              <a:rPr sz="3200" spc="20" dirty="0">
                <a:latin typeface="Calibri"/>
                <a:cs typeface="Calibri"/>
              </a:rPr>
              <a:t>,</a:t>
            </a:r>
            <a:r>
              <a:rPr sz="3200" spc="125" dirty="0">
                <a:latin typeface="Calibri"/>
                <a:cs typeface="Calibri"/>
              </a:rPr>
              <a:t> </a:t>
            </a:r>
            <a:r>
              <a:rPr sz="3200" spc="40" dirty="0">
                <a:latin typeface="Calibri"/>
                <a:cs typeface="Calibri"/>
              </a:rPr>
              <a:t>202</a:t>
            </a:r>
            <a:r>
              <a:rPr lang="en-US" sz="3200" spc="40" dirty="0">
                <a:latin typeface="Calibri"/>
                <a:cs typeface="Calibri"/>
              </a:rPr>
              <a:t>4</a:t>
            </a:r>
            <a:endParaRPr sz="3200" dirty="0">
              <a:latin typeface="Calibri"/>
              <a:cs typeface="Calibri"/>
            </a:endParaRPr>
          </a:p>
        </p:txBody>
      </p:sp>
      <p:pic>
        <p:nvPicPr>
          <p:cNvPr id="3" name="Picture 2">
            <a:extLst>
              <a:ext uri="{FF2B5EF4-FFF2-40B4-BE49-F238E27FC236}">
                <a16:creationId xmlns:a16="http://schemas.microsoft.com/office/drawing/2014/main" id="{BC028A86-C660-8211-344B-6719554758A9}"/>
              </a:ext>
            </a:extLst>
          </p:cNvPr>
          <p:cNvPicPr>
            <a:picLocks noChangeAspect="1"/>
          </p:cNvPicPr>
          <p:nvPr/>
        </p:nvPicPr>
        <p:blipFill>
          <a:blip r:embed="rId3"/>
          <a:stretch>
            <a:fillRect/>
          </a:stretch>
        </p:blipFill>
        <p:spPr>
          <a:xfrm>
            <a:off x="2743200" y="76200"/>
            <a:ext cx="6705600" cy="3810000"/>
          </a:xfrm>
          <a:prstGeom prst="rect">
            <a:avLst/>
          </a:prstGeom>
        </p:spPr>
      </p:pic>
      <p:pic>
        <p:nvPicPr>
          <p:cNvPr id="7" name="Picture 6">
            <a:extLst>
              <a:ext uri="{FF2B5EF4-FFF2-40B4-BE49-F238E27FC236}">
                <a16:creationId xmlns:a16="http://schemas.microsoft.com/office/drawing/2014/main" id="{D298B0E1-E185-600E-6CA3-EE842486BF12}"/>
              </a:ext>
            </a:extLst>
          </p:cNvPr>
          <p:cNvPicPr>
            <a:picLocks noChangeAspect="1"/>
          </p:cNvPicPr>
          <p:nvPr/>
        </p:nvPicPr>
        <p:blipFill>
          <a:blip r:embed="rId4"/>
          <a:stretch>
            <a:fillRect/>
          </a:stretch>
        </p:blipFill>
        <p:spPr>
          <a:xfrm rot="10800000">
            <a:off x="11058759" y="5705145"/>
            <a:ext cx="1121761" cy="1121761"/>
          </a:xfrm>
          <a:prstGeom prst="rect">
            <a:avLst/>
          </a:prstGeom>
        </p:spPr>
      </p:pic>
      <p:pic>
        <p:nvPicPr>
          <p:cNvPr id="8" name="Picture 7">
            <a:extLst>
              <a:ext uri="{FF2B5EF4-FFF2-40B4-BE49-F238E27FC236}">
                <a16:creationId xmlns:a16="http://schemas.microsoft.com/office/drawing/2014/main" id="{7F226107-6815-A505-D8D5-C24275C4B9C2}"/>
              </a:ext>
            </a:extLst>
          </p:cNvPr>
          <p:cNvPicPr>
            <a:picLocks noChangeAspect="1"/>
          </p:cNvPicPr>
          <p:nvPr/>
        </p:nvPicPr>
        <p:blipFill>
          <a:blip r:embed="rId4"/>
          <a:stretch>
            <a:fillRect/>
          </a:stretch>
        </p:blipFill>
        <p:spPr>
          <a:xfrm rot="5400000">
            <a:off x="11049000" y="4569109"/>
            <a:ext cx="1121761" cy="112176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0861-497C-8754-4533-3C5179305136}"/>
              </a:ext>
            </a:extLst>
          </p:cNvPr>
          <p:cNvSpPr>
            <a:spLocks noGrp="1"/>
          </p:cNvSpPr>
          <p:nvPr>
            <p:ph type="title"/>
          </p:nvPr>
        </p:nvSpPr>
        <p:spPr/>
        <p:txBody>
          <a:bodyPr/>
          <a:lstStyle/>
          <a:p>
            <a:r>
              <a:rPr lang="en-US" dirty="0"/>
              <a:t>2024 Budget Accomplishments</a:t>
            </a:r>
          </a:p>
        </p:txBody>
      </p:sp>
      <p:pic>
        <p:nvPicPr>
          <p:cNvPr id="6" name="Content Placeholder 5">
            <a:extLst>
              <a:ext uri="{FF2B5EF4-FFF2-40B4-BE49-F238E27FC236}">
                <a16:creationId xmlns:a16="http://schemas.microsoft.com/office/drawing/2014/main" id="{C6B532C7-2408-50BB-152B-DD85B5D9037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096500" y="233398"/>
            <a:ext cx="2095500" cy="1790700"/>
          </a:xfrm>
        </p:spPr>
      </p:pic>
      <p:sp>
        <p:nvSpPr>
          <p:cNvPr id="4" name="Content Placeholder 3">
            <a:extLst>
              <a:ext uri="{FF2B5EF4-FFF2-40B4-BE49-F238E27FC236}">
                <a16:creationId xmlns:a16="http://schemas.microsoft.com/office/drawing/2014/main" id="{6B93094E-1770-89C5-DCFA-D3C987BDD552}"/>
              </a:ext>
            </a:extLst>
          </p:cNvPr>
          <p:cNvSpPr>
            <a:spLocks noGrp="1"/>
          </p:cNvSpPr>
          <p:nvPr>
            <p:ph sz="half" idx="3"/>
          </p:nvPr>
        </p:nvSpPr>
        <p:spPr>
          <a:xfrm>
            <a:off x="341859" y="2397948"/>
            <a:ext cx="11506200" cy="4484305"/>
          </a:xfrm>
        </p:spPr>
        <p:txBody>
          <a:bodyPr/>
          <a:lstStyle/>
          <a:p>
            <a:r>
              <a:rPr lang="en-US" sz="3200" b="1" dirty="0">
                <a:latin typeface="Arial Rounded MT Bold" panose="020F0704030504030204" pitchFamily="34" charset="0"/>
              </a:rPr>
              <a:t>Tax Rate Decrease: 11.76% </a:t>
            </a:r>
          </a:p>
          <a:p>
            <a:r>
              <a:rPr lang="en-US" sz="3200" b="1" dirty="0">
                <a:latin typeface="Arial Rounded MT Bold" panose="020F0704030504030204" pitchFamily="34" charset="0"/>
              </a:rPr>
              <a:t>Projected Tax Rate:  0.517 as compared to 0586 in 2023</a:t>
            </a:r>
          </a:p>
          <a:p>
            <a:pPr marL="0" indent="0">
              <a:buNone/>
            </a:pPr>
            <a:r>
              <a:rPr lang="en-US" sz="3200" b="1" dirty="0">
                <a:latin typeface="Arial Rounded MT Bold" panose="020F0704030504030204" pitchFamily="34" charset="0"/>
              </a:rPr>
              <a:t>(reduction of 6.9 cents per $100 of value)</a:t>
            </a:r>
          </a:p>
          <a:p>
            <a:r>
              <a:rPr lang="en-US" sz="3200" b="1" dirty="0">
                <a:latin typeface="Arial Rounded MT Bold" panose="020F0704030504030204" pitchFamily="34" charset="0"/>
              </a:rPr>
              <a:t>No loss of services</a:t>
            </a:r>
          </a:p>
          <a:p>
            <a:r>
              <a:rPr lang="en-US" sz="3200" b="1" dirty="0">
                <a:latin typeface="Arial Rounded MT Bold" panose="020F0704030504030204" pitchFamily="34" charset="0"/>
              </a:rPr>
              <a:t>Continued growth of key programs – recreation / public safety / public works</a:t>
            </a:r>
          </a:p>
          <a:p>
            <a:r>
              <a:rPr lang="en-US" sz="3200" b="1" dirty="0">
                <a:latin typeface="Arial Rounded MT Bold" panose="020F0704030504030204" pitchFamily="34" charset="0"/>
              </a:rPr>
              <a:t>Investment of cannabis funds in parks and public safety</a:t>
            </a:r>
          </a:p>
          <a:p>
            <a:endParaRPr lang="en-US" dirty="0"/>
          </a:p>
        </p:txBody>
      </p:sp>
    </p:spTree>
    <p:extLst>
      <p:ext uri="{BB962C8B-B14F-4D97-AF65-F5344CB8AC3E}">
        <p14:creationId xmlns:p14="http://schemas.microsoft.com/office/powerpoint/2010/main" val="2814134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2286000"/>
          </a:xfrm>
          <a:custGeom>
            <a:avLst/>
            <a:gdLst/>
            <a:ahLst/>
            <a:cxnLst/>
            <a:rect l="l" t="t" r="r" b="b"/>
            <a:pathLst>
              <a:path w="12192000" h="2286000">
                <a:moveTo>
                  <a:pt x="0" y="2285999"/>
                </a:moveTo>
                <a:lnTo>
                  <a:pt x="12192000" y="2285999"/>
                </a:lnTo>
                <a:lnTo>
                  <a:pt x="12192000" y="0"/>
                </a:lnTo>
                <a:lnTo>
                  <a:pt x="0" y="0"/>
                </a:lnTo>
                <a:lnTo>
                  <a:pt x="0" y="2285999"/>
                </a:lnTo>
                <a:close/>
              </a:path>
            </a:pathLst>
          </a:custGeom>
          <a:solidFill>
            <a:schemeClr val="bg1"/>
          </a:solidFill>
        </p:spPr>
        <p:txBody>
          <a:bodyPr wrap="square" lIns="0" tIns="0" rIns="0" bIns="0" rtlCol="0"/>
          <a:lstStyle/>
          <a:p>
            <a:endParaRPr/>
          </a:p>
        </p:txBody>
      </p:sp>
      <p:sp>
        <p:nvSpPr>
          <p:cNvPr id="3" name="object 3"/>
          <p:cNvSpPr/>
          <p:nvPr/>
        </p:nvSpPr>
        <p:spPr>
          <a:xfrm>
            <a:off x="0" y="2285999"/>
            <a:ext cx="12192000" cy="4572000"/>
          </a:xfrm>
          <a:custGeom>
            <a:avLst/>
            <a:gdLst/>
            <a:ahLst/>
            <a:cxnLst/>
            <a:rect l="l" t="t" r="r" b="b"/>
            <a:pathLst>
              <a:path w="12192000" h="4572000">
                <a:moveTo>
                  <a:pt x="12192000" y="4571997"/>
                </a:moveTo>
                <a:lnTo>
                  <a:pt x="12192000" y="0"/>
                </a:lnTo>
                <a:lnTo>
                  <a:pt x="0" y="0"/>
                </a:lnTo>
                <a:lnTo>
                  <a:pt x="0" y="4571997"/>
                </a:lnTo>
                <a:lnTo>
                  <a:pt x="12192000" y="4571997"/>
                </a:lnTo>
                <a:close/>
              </a:path>
            </a:pathLst>
          </a:custGeom>
          <a:solidFill>
            <a:srgbClr val="C00000"/>
          </a:solidFill>
        </p:spPr>
        <p:txBody>
          <a:bodyPr wrap="square" lIns="0" tIns="0" rIns="0" bIns="0" rtlCol="0"/>
          <a:lstStyle/>
          <a:p>
            <a:endParaRPr/>
          </a:p>
        </p:txBody>
      </p:sp>
      <p:sp>
        <p:nvSpPr>
          <p:cNvPr id="4" name="object 4"/>
          <p:cNvSpPr/>
          <p:nvPr/>
        </p:nvSpPr>
        <p:spPr>
          <a:xfrm>
            <a:off x="8598465" y="3583087"/>
            <a:ext cx="3594100" cy="3275329"/>
          </a:xfrm>
          <a:custGeom>
            <a:avLst/>
            <a:gdLst/>
            <a:ahLst/>
            <a:cxnLst/>
            <a:rect l="l" t="t" r="r" b="b"/>
            <a:pathLst>
              <a:path w="3594100" h="3275329">
                <a:moveTo>
                  <a:pt x="3593534" y="0"/>
                </a:moveTo>
                <a:lnTo>
                  <a:pt x="3563043" y="250163"/>
                </a:lnTo>
                <a:lnTo>
                  <a:pt x="3505369" y="532151"/>
                </a:lnTo>
                <a:lnTo>
                  <a:pt x="3426235" y="805690"/>
                </a:lnTo>
                <a:lnTo>
                  <a:pt x="3326572" y="1069850"/>
                </a:lnTo>
                <a:lnTo>
                  <a:pt x="3207308" y="1323702"/>
                </a:lnTo>
                <a:lnTo>
                  <a:pt x="3069373" y="1566317"/>
                </a:lnTo>
                <a:lnTo>
                  <a:pt x="2913696" y="1796765"/>
                </a:lnTo>
                <a:lnTo>
                  <a:pt x="2741206" y="2014118"/>
                </a:lnTo>
                <a:lnTo>
                  <a:pt x="2552832" y="2217446"/>
                </a:lnTo>
                <a:lnTo>
                  <a:pt x="2349505" y="2405819"/>
                </a:lnTo>
                <a:lnTo>
                  <a:pt x="2132152" y="2578309"/>
                </a:lnTo>
                <a:lnTo>
                  <a:pt x="1901704" y="2733986"/>
                </a:lnTo>
                <a:lnTo>
                  <a:pt x="1659089" y="2871921"/>
                </a:lnTo>
                <a:lnTo>
                  <a:pt x="1405237" y="2991185"/>
                </a:lnTo>
                <a:lnTo>
                  <a:pt x="1141077" y="3090848"/>
                </a:lnTo>
                <a:lnTo>
                  <a:pt x="867538" y="3169982"/>
                </a:lnTo>
                <a:lnTo>
                  <a:pt x="585550" y="3227656"/>
                </a:lnTo>
                <a:lnTo>
                  <a:pt x="296041" y="3262942"/>
                </a:lnTo>
                <a:lnTo>
                  <a:pt x="0" y="3274908"/>
                </a:lnTo>
                <a:lnTo>
                  <a:pt x="3593534" y="3274908"/>
                </a:lnTo>
                <a:lnTo>
                  <a:pt x="3593534" y="0"/>
                </a:lnTo>
                <a:close/>
              </a:path>
            </a:pathLst>
          </a:custGeom>
          <a:solidFill>
            <a:schemeClr val="bg1"/>
          </a:solidFill>
        </p:spPr>
        <p:txBody>
          <a:bodyPr wrap="square" lIns="0" tIns="0" rIns="0" bIns="0" rtlCol="0"/>
          <a:lstStyle/>
          <a:p>
            <a:endParaRPr/>
          </a:p>
        </p:txBody>
      </p:sp>
      <p:sp>
        <p:nvSpPr>
          <p:cNvPr id="5" name="object 5"/>
          <p:cNvSpPr/>
          <p:nvPr/>
        </p:nvSpPr>
        <p:spPr>
          <a:xfrm>
            <a:off x="0" y="0"/>
            <a:ext cx="934719" cy="934719"/>
          </a:xfrm>
          <a:custGeom>
            <a:avLst/>
            <a:gdLst/>
            <a:ahLst/>
            <a:cxnLst/>
            <a:rect l="l" t="t" r="r" b="b"/>
            <a:pathLst>
              <a:path w="934719" h="934719">
                <a:moveTo>
                  <a:pt x="934212" y="0"/>
                </a:moveTo>
                <a:lnTo>
                  <a:pt x="0" y="0"/>
                </a:lnTo>
                <a:lnTo>
                  <a:pt x="0" y="934212"/>
                </a:lnTo>
                <a:lnTo>
                  <a:pt x="76619" y="931115"/>
                </a:lnTo>
                <a:lnTo>
                  <a:pt x="151533" y="921986"/>
                </a:lnTo>
                <a:lnTo>
                  <a:pt x="224501" y="907064"/>
                </a:lnTo>
                <a:lnTo>
                  <a:pt x="295282" y="886590"/>
                </a:lnTo>
                <a:lnTo>
                  <a:pt x="363637" y="860804"/>
                </a:lnTo>
                <a:lnTo>
                  <a:pt x="429323" y="829946"/>
                </a:lnTo>
                <a:lnTo>
                  <a:pt x="492102" y="794257"/>
                </a:lnTo>
                <a:lnTo>
                  <a:pt x="551733" y="753977"/>
                </a:lnTo>
                <a:lnTo>
                  <a:pt x="607974" y="709347"/>
                </a:lnTo>
                <a:lnTo>
                  <a:pt x="660587" y="660606"/>
                </a:lnTo>
                <a:lnTo>
                  <a:pt x="709330" y="607995"/>
                </a:lnTo>
                <a:lnTo>
                  <a:pt x="753963" y="551755"/>
                </a:lnTo>
                <a:lnTo>
                  <a:pt x="794245" y="492125"/>
                </a:lnTo>
                <a:lnTo>
                  <a:pt x="829936" y="429346"/>
                </a:lnTo>
                <a:lnTo>
                  <a:pt x="860796" y="363658"/>
                </a:lnTo>
                <a:lnTo>
                  <a:pt x="886585" y="295302"/>
                </a:lnTo>
                <a:lnTo>
                  <a:pt x="907061" y="224518"/>
                </a:lnTo>
                <a:lnTo>
                  <a:pt x="921984" y="151546"/>
                </a:lnTo>
                <a:lnTo>
                  <a:pt x="931115" y="76626"/>
                </a:lnTo>
                <a:lnTo>
                  <a:pt x="934212" y="0"/>
                </a:lnTo>
                <a:close/>
              </a:path>
            </a:pathLst>
          </a:custGeom>
          <a:solidFill>
            <a:srgbClr val="C00000"/>
          </a:solidFill>
        </p:spPr>
        <p:txBody>
          <a:bodyPr wrap="square" lIns="0" tIns="0" rIns="0" bIns="0" rtlCol="0"/>
          <a:lstStyle/>
          <a:p>
            <a:endParaRPr/>
          </a:p>
        </p:txBody>
      </p:sp>
      <p:sp>
        <p:nvSpPr>
          <p:cNvPr id="7" name="object 7"/>
          <p:cNvSpPr txBox="1"/>
          <p:nvPr/>
        </p:nvSpPr>
        <p:spPr>
          <a:xfrm>
            <a:off x="970280" y="842209"/>
            <a:ext cx="9757410" cy="846386"/>
          </a:xfrm>
          <a:prstGeom prst="rect">
            <a:avLst/>
          </a:prstGeom>
        </p:spPr>
        <p:txBody>
          <a:bodyPr vert="horz" wrap="square" lIns="0" tIns="0" rIns="0" bIns="0" rtlCol="0">
            <a:spAutoFit/>
          </a:bodyPr>
          <a:lstStyle/>
          <a:p>
            <a:pPr marL="12700">
              <a:lnSpc>
                <a:spcPts val="3770"/>
              </a:lnSpc>
            </a:pPr>
            <a:r>
              <a:rPr sz="3200" b="1" spc="-195" dirty="0">
                <a:latin typeface="Calibri"/>
                <a:cs typeface="Calibri"/>
              </a:rPr>
              <a:t>W</a:t>
            </a:r>
            <a:r>
              <a:rPr sz="3200" b="1" spc="20" dirty="0">
                <a:latin typeface="Calibri"/>
                <a:cs typeface="Calibri"/>
              </a:rPr>
              <a:t>ell</a:t>
            </a:r>
            <a:r>
              <a:rPr sz="3200" b="1" spc="90" dirty="0">
                <a:latin typeface="Calibri"/>
                <a:cs typeface="Calibri"/>
              </a:rPr>
              <a:t> </a:t>
            </a:r>
            <a:r>
              <a:rPr sz="3200" b="1" spc="-105" dirty="0">
                <a:latin typeface="Calibri"/>
                <a:cs typeface="Calibri"/>
              </a:rPr>
              <a:t>M</a:t>
            </a:r>
            <a:r>
              <a:rPr sz="3200" b="1" spc="140" dirty="0">
                <a:latin typeface="Calibri"/>
                <a:cs typeface="Calibri"/>
              </a:rPr>
              <a:t>anag</a:t>
            </a:r>
            <a:r>
              <a:rPr sz="3200" b="1" spc="165" dirty="0">
                <a:latin typeface="Calibri"/>
                <a:cs typeface="Calibri"/>
              </a:rPr>
              <a:t>e</a:t>
            </a:r>
            <a:r>
              <a:rPr sz="3200" b="1" spc="135" dirty="0">
                <a:latin typeface="Calibri"/>
                <a:cs typeface="Calibri"/>
              </a:rPr>
              <a:t>d</a:t>
            </a:r>
            <a:r>
              <a:rPr sz="3200" b="1" spc="90" dirty="0">
                <a:latin typeface="Calibri"/>
                <a:cs typeface="Calibri"/>
              </a:rPr>
              <a:t> </a:t>
            </a:r>
            <a:r>
              <a:rPr sz="3200" b="1" spc="45" dirty="0">
                <a:latin typeface="Calibri"/>
                <a:cs typeface="Calibri"/>
              </a:rPr>
              <a:t>De</a:t>
            </a:r>
            <a:r>
              <a:rPr sz="3200" b="1" spc="35" dirty="0">
                <a:latin typeface="Calibri"/>
                <a:cs typeface="Calibri"/>
              </a:rPr>
              <a:t>b</a:t>
            </a:r>
            <a:r>
              <a:rPr sz="3200" b="1" dirty="0">
                <a:latin typeface="Calibri"/>
                <a:cs typeface="Calibri"/>
              </a:rPr>
              <a:t>t</a:t>
            </a:r>
            <a:r>
              <a:rPr sz="3200" b="1" spc="90" dirty="0">
                <a:latin typeface="Calibri"/>
                <a:cs typeface="Calibri"/>
              </a:rPr>
              <a:t> </a:t>
            </a:r>
            <a:r>
              <a:rPr sz="3200" b="1" spc="40" dirty="0">
                <a:latin typeface="Calibri"/>
                <a:cs typeface="Calibri"/>
              </a:rPr>
              <a:t>Se</a:t>
            </a:r>
            <a:r>
              <a:rPr sz="3200" b="1" spc="20" dirty="0">
                <a:latin typeface="Calibri"/>
                <a:cs typeface="Calibri"/>
              </a:rPr>
              <a:t>r</a:t>
            </a:r>
            <a:r>
              <a:rPr sz="3200" b="1" spc="75" dirty="0">
                <a:latin typeface="Calibri"/>
                <a:cs typeface="Calibri"/>
              </a:rPr>
              <a:t>vic</a:t>
            </a:r>
            <a:r>
              <a:rPr sz="3200" b="1" spc="110" dirty="0">
                <a:latin typeface="Calibri"/>
                <a:cs typeface="Calibri"/>
              </a:rPr>
              <a:t>e</a:t>
            </a:r>
            <a:r>
              <a:rPr sz="3200" b="1" spc="95" dirty="0">
                <a:latin typeface="Calibri"/>
                <a:cs typeface="Calibri"/>
              </a:rPr>
              <a:t> </a:t>
            </a:r>
            <a:r>
              <a:rPr sz="3200" b="1" spc="65" dirty="0">
                <a:latin typeface="Calibri"/>
                <a:cs typeface="Calibri"/>
              </a:rPr>
              <a:t>P</a:t>
            </a:r>
            <a:r>
              <a:rPr sz="3200" b="1" spc="5" dirty="0">
                <a:latin typeface="Calibri"/>
                <a:cs typeface="Calibri"/>
              </a:rPr>
              <a:t>r</a:t>
            </a:r>
            <a:r>
              <a:rPr sz="3200" b="1" spc="-70" dirty="0">
                <a:latin typeface="Calibri"/>
                <a:cs typeface="Calibri"/>
              </a:rPr>
              <a:t>o</a:t>
            </a:r>
            <a:r>
              <a:rPr sz="3200" b="1" spc="90" dirty="0">
                <a:latin typeface="Calibri"/>
                <a:cs typeface="Calibri"/>
              </a:rPr>
              <a:t>vide</a:t>
            </a:r>
            <a:r>
              <a:rPr sz="3200" b="1" spc="85" dirty="0">
                <a:latin typeface="Calibri"/>
                <a:cs typeface="Calibri"/>
              </a:rPr>
              <a:t>s</a:t>
            </a:r>
            <a:r>
              <a:rPr sz="3200" b="1" spc="90" dirty="0">
                <a:latin typeface="Calibri"/>
                <a:cs typeface="Calibri"/>
              </a:rPr>
              <a:t> </a:t>
            </a:r>
            <a:r>
              <a:rPr sz="3200" b="1" spc="175" dirty="0">
                <a:latin typeface="Calibri"/>
                <a:cs typeface="Calibri"/>
              </a:rPr>
              <a:t>Cap</a:t>
            </a:r>
            <a:r>
              <a:rPr sz="3200" b="1" spc="75" dirty="0">
                <a:latin typeface="Calibri"/>
                <a:cs typeface="Calibri"/>
              </a:rPr>
              <a:t>i</a:t>
            </a:r>
            <a:r>
              <a:rPr sz="3200" b="1" spc="-35" dirty="0">
                <a:latin typeface="Calibri"/>
                <a:cs typeface="Calibri"/>
              </a:rPr>
              <a:t>t</a:t>
            </a:r>
            <a:r>
              <a:rPr sz="3200" b="1" spc="140" dirty="0">
                <a:latin typeface="Calibri"/>
                <a:cs typeface="Calibri"/>
              </a:rPr>
              <a:t>al</a:t>
            </a:r>
            <a:r>
              <a:rPr sz="3200" b="1" spc="90" dirty="0">
                <a:latin typeface="Calibri"/>
                <a:cs typeface="Calibri"/>
              </a:rPr>
              <a:t> </a:t>
            </a:r>
            <a:r>
              <a:rPr sz="3200" b="1" spc="75" dirty="0">
                <a:latin typeface="Calibri"/>
                <a:cs typeface="Calibri"/>
              </a:rPr>
              <a:t>F</a:t>
            </a:r>
            <a:r>
              <a:rPr sz="3200" b="1" spc="30" dirty="0">
                <a:latin typeface="Calibri"/>
                <a:cs typeface="Calibri"/>
              </a:rPr>
              <a:t>l</a:t>
            </a:r>
            <a:r>
              <a:rPr sz="3200" b="1" spc="-120" dirty="0">
                <a:latin typeface="Calibri"/>
                <a:cs typeface="Calibri"/>
              </a:rPr>
              <a:t>e</a:t>
            </a:r>
            <a:r>
              <a:rPr sz="3200" b="1" spc="70" dirty="0">
                <a:latin typeface="Calibri"/>
                <a:cs typeface="Calibri"/>
              </a:rPr>
              <a:t>xibility</a:t>
            </a:r>
            <a:endParaRPr sz="3200" dirty="0">
              <a:latin typeface="Calibri"/>
              <a:cs typeface="Calibri"/>
            </a:endParaRPr>
          </a:p>
          <a:p>
            <a:pPr marL="1674495">
              <a:lnSpc>
                <a:spcPts val="2810"/>
              </a:lnSpc>
            </a:pPr>
            <a:r>
              <a:rPr sz="2400" spc="40" dirty="0">
                <a:latin typeface="Calibri"/>
                <a:cs typeface="Calibri"/>
              </a:rPr>
              <a:t>Continuing</a:t>
            </a:r>
            <a:r>
              <a:rPr sz="2400" spc="60" dirty="0">
                <a:latin typeface="Calibri"/>
                <a:cs typeface="Calibri"/>
              </a:rPr>
              <a:t> </a:t>
            </a:r>
            <a:r>
              <a:rPr sz="2400" spc="35" dirty="0">
                <a:latin typeface="Calibri"/>
                <a:cs typeface="Calibri"/>
              </a:rPr>
              <a:t>wit</a:t>
            </a:r>
            <a:r>
              <a:rPr sz="2400" spc="50" dirty="0">
                <a:latin typeface="Calibri"/>
                <a:cs typeface="Calibri"/>
              </a:rPr>
              <a:t>h</a:t>
            </a:r>
            <a:r>
              <a:rPr sz="2400" spc="95" dirty="0">
                <a:latin typeface="Calibri"/>
                <a:cs typeface="Calibri"/>
              </a:rPr>
              <a:t> </a:t>
            </a:r>
            <a:r>
              <a:rPr sz="2400" spc="55" dirty="0">
                <a:latin typeface="Calibri"/>
                <a:cs typeface="Calibri"/>
              </a:rPr>
              <a:t>Ambit</a:t>
            </a:r>
            <a:r>
              <a:rPr sz="2400" spc="40" dirty="0">
                <a:latin typeface="Calibri"/>
                <a:cs typeface="Calibri"/>
              </a:rPr>
              <a:t>ious</a:t>
            </a:r>
            <a:r>
              <a:rPr sz="2400" spc="60" dirty="0">
                <a:latin typeface="Calibri"/>
                <a:cs typeface="Calibri"/>
              </a:rPr>
              <a:t> </a:t>
            </a:r>
            <a:r>
              <a:rPr sz="2400" spc="30" dirty="0">
                <a:latin typeface="Calibri"/>
                <a:cs typeface="Calibri"/>
              </a:rPr>
              <a:t>20</a:t>
            </a:r>
            <a:r>
              <a:rPr sz="2400" spc="40" dirty="0">
                <a:latin typeface="Calibri"/>
                <a:cs typeface="Calibri"/>
              </a:rPr>
              <a:t>2</a:t>
            </a:r>
            <a:r>
              <a:rPr lang="en-US" sz="2400" spc="40" dirty="0">
                <a:latin typeface="Calibri"/>
                <a:cs typeface="Calibri"/>
              </a:rPr>
              <a:t>4</a:t>
            </a:r>
            <a:r>
              <a:rPr sz="2400" spc="105" dirty="0">
                <a:latin typeface="Calibri"/>
                <a:cs typeface="Calibri"/>
              </a:rPr>
              <a:t> Capi</a:t>
            </a:r>
            <a:r>
              <a:rPr sz="2400" spc="45" dirty="0">
                <a:latin typeface="Calibri"/>
                <a:cs typeface="Calibri"/>
              </a:rPr>
              <a:t>t</a:t>
            </a:r>
            <a:r>
              <a:rPr sz="2400" spc="155" dirty="0">
                <a:latin typeface="Calibri"/>
                <a:cs typeface="Calibri"/>
              </a:rPr>
              <a:t>a</a:t>
            </a:r>
            <a:r>
              <a:rPr sz="2400" spc="75" dirty="0">
                <a:latin typeface="Calibri"/>
                <a:cs typeface="Calibri"/>
              </a:rPr>
              <a:t>l</a:t>
            </a:r>
            <a:r>
              <a:rPr sz="2400" spc="105" dirty="0">
                <a:latin typeface="Calibri"/>
                <a:cs typeface="Calibri"/>
              </a:rPr>
              <a:t> </a:t>
            </a:r>
            <a:r>
              <a:rPr sz="2400" spc="80" dirty="0">
                <a:latin typeface="Calibri"/>
                <a:cs typeface="Calibri"/>
              </a:rPr>
              <a:t>Plan</a:t>
            </a:r>
            <a:endParaRPr sz="2400" dirty="0">
              <a:latin typeface="Calibri"/>
              <a:cs typeface="Calibri"/>
            </a:endParaRPr>
          </a:p>
        </p:txBody>
      </p:sp>
      <p:sp>
        <p:nvSpPr>
          <p:cNvPr id="8" name="object 8"/>
          <p:cNvSpPr txBox="1"/>
          <p:nvPr/>
        </p:nvSpPr>
        <p:spPr>
          <a:xfrm>
            <a:off x="567944" y="2599327"/>
            <a:ext cx="8420735" cy="3888244"/>
          </a:xfrm>
          <a:prstGeom prst="rect">
            <a:avLst/>
          </a:prstGeom>
        </p:spPr>
        <p:txBody>
          <a:bodyPr vert="horz" wrap="square" lIns="0" tIns="0" rIns="0" bIns="0" rtlCol="0">
            <a:spAutoFit/>
          </a:bodyPr>
          <a:lstStyle/>
          <a:p>
            <a:pPr marL="12700">
              <a:lnSpc>
                <a:spcPct val="100000"/>
              </a:lnSpc>
            </a:pPr>
            <a:r>
              <a:rPr sz="2600" b="1" spc="110" dirty="0">
                <a:solidFill>
                  <a:srgbClr val="FFFFFF"/>
                </a:solidFill>
                <a:latin typeface="Calibri"/>
                <a:cs typeface="Calibri"/>
              </a:rPr>
              <a:t>Pl</a:t>
            </a:r>
            <a:r>
              <a:rPr sz="2600" b="1" spc="130" dirty="0">
                <a:solidFill>
                  <a:srgbClr val="FFFFFF"/>
                </a:solidFill>
                <a:latin typeface="Calibri"/>
                <a:cs typeface="Calibri"/>
              </a:rPr>
              <a:t>a</a:t>
            </a:r>
            <a:r>
              <a:rPr sz="2600" b="1" spc="-20" dirty="0">
                <a:solidFill>
                  <a:srgbClr val="FFFFFF"/>
                </a:solidFill>
                <a:latin typeface="Calibri"/>
                <a:cs typeface="Calibri"/>
              </a:rPr>
              <a:t>nn</a:t>
            </a:r>
            <a:r>
              <a:rPr sz="2600" b="1" spc="10" dirty="0">
                <a:solidFill>
                  <a:srgbClr val="FFFFFF"/>
                </a:solidFill>
                <a:latin typeface="Calibri"/>
                <a:cs typeface="Calibri"/>
              </a:rPr>
              <a:t>e</a:t>
            </a:r>
            <a:r>
              <a:rPr sz="2600" b="1" spc="110" dirty="0">
                <a:solidFill>
                  <a:srgbClr val="FFFFFF"/>
                </a:solidFill>
                <a:latin typeface="Calibri"/>
                <a:cs typeface="Calibri"/>
              </a:rPr>
              <a:t>d</a:t>
            </a:r>
            <a:r>
              <a:rPr sz="2600" b="1" spc="40" dirty="0">
                <a:solidFill>
                  <a:srgbClr val="FFFFFF"/>
                </a:solidFill>
                <a:latin typeface="Calibri"/>
                <a:cs typeface="Calibri"/>
              </a:rPr>
              <a:t> </a:t>
            </a:r>
            <a:r>
              <a:rPr sz="2600" b="1" spc="200" dirty="0">
                <a:solidFill>
                  <a:srgbClr val="FFFFFF"/>
                </a:solidFill>
                <a:latin typeface="Calibri"/>
                <a:cs typeface="Calibri"/>
              </a:rPr>
              <a:t>C</a:t>
            </a:r>
            <a:r>
              <a:rPr sz="2600" b="1" spc="180" dirty="0">
                <a:solidFill>
                  <a:srgbClr val="FFFFFF"/>
                </a:solidFill>
                <a:latin typeface="Calibri"/>
                <a:cs typeface="Calibri"/>
              </a:rPr>
              <a:t>a</a:t>
            </a:r>
            <a:r>
              <a:rPr sz="2600" b="1" spc="50" dirty="0">
                <a:solidFill>
                  <a:srgbClr val="FFFFFF"/>
                </a:solidFill>
                <a:latin typeface="Calibri"/>
                <a:cs typeface="Calibri"/>
              </a:rPr>
              <a:t>pi</a:t>
            </a:r>
            <a:r>
              <a:rPr sz="2600" b="1" spc="20" dirty="0">
                <a:solidFill>
                  <a:srgbClr val="FFFFFF"/>
                </a:solidFill>
                <a:latin typeface="Calibri"/>
                <a:cs typeface="Calibri"/>
              </a:rPr>
              <a:t>t</a:t>
            </a:r>
            <a:r>
              <a:rPr sz="2600" b="1" spc="114" dirty="0">
                <a:solidFill>
                  <a:srgbClr val="FFFFFF"/>
                </a:solidFill>
                <a:latin typeface="Calibri"/>
                <a:cs typeface="Calibri"/>
              </a:rPr>
              <a:t>al</a:t>
            </a:r>
            <a:r>
              <a:rPr sz="2600" b="1" spc="45" dirty="0">
                <a:solidFill>
                  <a:srgbClr val="FFFFFF"/>
                </a:solidFill>
                <a:latin typeface="Calibri"/>
                <a:cs typeface="Calibri"/>
              </a:rPr>
              <a:t> </a:t>
            </a:r>
            <a:r>
              <a:rPr sz="2600" b="1" spc="65" dirty="0">
                <a:solidFill>
                  <a:srgbClr val="FFFFFF"/>
                </a:solidFill>
                <a:latin typeface="Calibri"/>
                <a:cs typeface="Calibri"/>
              </a:rPr>
              <a:t>P</a:t>
            </a:r>
            <a:r>
              <a:rPr sz="2600" b="1" spc="20" dirty="0">
                <a:solidFill>
                  <a:srgbClr val="FFFFFF"/>
                </a:solidFill>
                <a:latin typeface="Calibri"/>
                <a:cs typeface="Calibri"/>
              </a:rPr>
              <a:t>r</a:t>
            </a:r>
            <a:r>
              <a:rPr sz="2600" b="1" dirty="0">
                <a:solidFill>
                  <a:srgbClr val="FFFFFF"/>
                </a:solidFill>
                <a:latin typeface="Calibri"/>
                <a:cs typeface="Calibri"/>
              </a:rPr>
              <a:t>oj</a:t>
            </a:r>
            <a:r>
              <a:rPr sz="2600" b="1" spc="15" dirty="0">
                <a:solidFill>
                  <a:srgbClr val="FFFFFF"/>
                </a:solidFill>
                <a:latin typeface="Calibri"/>
                <a:cs typeface="Calibri"/>
              </a:rPr>
              <a:t>e</a:t>
            </a:r>
            <a:r>
              <a:rPr sz="2600" b="1" spc="75" dirty="0">
                <a:solidFill>
                  <a:srgbClr val="FFFFFF"/>
                </a:solidFill>
                <a:latin typeface="Calibri"/>
                <a:cs typeface="Calibri"/>
              </a:rPr>
              <a:t>c</a:t>
            </a:r>
            <a:r>
              <a:rPr sz="2600" b="1" spc="10" dirty="0">
                <a:solidFill>
                  <a:srgbClr val="FFFFFF"/>
                </a:solidFill>
                <a:latin typeface="Calibri"/>
                <a:cs typeface="Calibri"/>
              </a:rPr>
              <a:t>t</a:t>
            </a:r>
            <a:r>
              <a:rPr sz="2600" b="1" spc="120" dirty="0">
                <a:solidFill>
                  <a:srgbClr val="FFFFFF"/>
                </a:solidFill>
                <a:latin typeface="Calibri"/>
                <a:cs typeface="Calibri"/>
              </a:rPr>
              <a:t>s</a:t>
            </a:r>
            <a:r>
              <a:rPr sz="2600" b="1" spc="15" dirty="0">
                <a:solidFill>
                  <a:srgbClr val="FFFFFF"/>
                </a:solidFill>
                <a:latin typeface="Calibri"/>
                <a:cs typeface="Calibri"/>
              </a:rPr>
              <a:t>—</a:t>
            </a:r>
            <a:r>
              <a:rPr sz="2600" b="1" spc="65" dirty="0">
                <a:solidFill>
                  <a:srgbClr val="FFFFFF"/>
                </a:solidFill>
                <a:latin typeface="Calibri"/>
                <a:cs typeface="Calibri"/>
              </a:rPr>
              <a:t>enab</a:t>
            </a:r>
            <a:r>
              <a:rPr sz="2600" b="1" spc="15" dirty="0">
                <a:solidFill>
                  <a:srgbClr val="FFFFFF"/>
                </a:solidFill>
                <a:latin typeface="Calibri"/>
                <a:cs typeface="Calibri"/>
              </a:rPr>
              <a:t>l</a:t>
            </a:r>
            <a:r>
              <a:rPr sz="2600" b="1" spc="10" dirty="0">
                <a:solidFill>
                  <a:srgbClr val="FFFFFF"/>
                </a:solidFill>
                <a:latin typeface="Calibri"/>
                <a:cs typeface="Calibri"/>
              </a:rPr>
              <a:t>e</a:t>
            </a:r>
            <a:r>
              <a:rPr sz="2600" b="1" spc="110" dirty="0">
                <a:solidFill>
                  <a:srgbClr val="FFFFFF"/>
                </a:solidFill>
                <a:latin typeface="Calibri"/>
                <a:cs typeface="Calibri"/>
              </a:rPr>
              <a:t>d</a:t>
            </a:r>
            <a:r>
              <a:rPr sz="2600" b="1" spc="40" dirty="0">
                <a:solidFill>
                  <a:srgbClr val="FFFFFF"/>
                </a:solidFill>
                <a:latin typeface="Calibri"/>
                <a:cs typeface="Calibri"/>
              </a:rPr>
              <a:t> </a:t>
            </a:r>
            <a:r>
              <a:rPr sz="2600" b="1" spc="45" dirty="0">
                <a:solidFill>
                  <a:srgbClr val="FFFFFF"/>
                </a:solidFill>
                <a:latin typeface="Calibri"/>
                <a:cs typeface="Calibri"/>
              </a:rPr>
              <a:t>b</a:t>
            </a:r>
            <a:r>
              <a:rPr sz="2600" b="1" spc="95" dirty="0">
                <a:solidFill>
                  <a:srgbClr val="FFFFFF"/>
                </a:solidFill>
                <a:latin typeface="Calibri"/>
                <a:cs typeface="Calibri"/>
              </a:rPr>
              <a:t>y</a:t>
            </a:r>
            <a:r>
              <a:rPr sz="2600" b="1" spc="75" dirty="0">
                <a:solidFill>
                  <a:srgbClr val="FFFFFF"/>
                </a:solidFill>
                <a:latin typeface="Calibri"/>
                <a:cs typeface="Calibri"/>
              </a:rPr>
              <a:t> </a:t>
            </a:r>
            <a:r>
              <a:rPr sz="2600" b="1" spc="35" dirty="0">
                <a:solidFill>
                  <a:srgbClr val="FFFFFF"/>
                </a:solidFill>
                <a:latin typeface="Calibri"/>
                <a:cs typeface="Calibri"/>
              </a:rPr>
              <a:t>sound</a:t>
            </a:r>
            <a:r>
              <a:rPr sz="2600" b="1" spc="45" dirty="0">
                <a:solidFill>
                  <a:srgbClr val="FFFFFF"/>
                </a:solidFill>
                <a:latin typeface="Calibri"/>
                <a:cs typeface="Calibri"/>
              </a:rPr>
              <a:t> </a:t>
            </a:r>
            <a:r>
              <a:rPr sz="2600" b="1" spc="65" dirty="0">
                <a:solidFill>
                  <a:srgbClr val="FFFFFF"/>
                </a:solidFill>
                <a:latin typeface="Calibri"/>
                <a:cs typeface="Calibri"/>
              </a:rPr>
              <a:t>planning:</a:t>
            </a:r>
            <a:endParaRPr sz="2600" dirty="0">
              <a:latin typeface="Calibri"/>
              <a:cs typeface="Calibri"/>
            </a:endParaRPr>
          </a:p>
          <a:p>
            <a:pPr marL="754380" marR="5080" indent="-284480">
              <a:lnSpc>
                <a:spcPts val="2810"/>
              </a:lnSpc>
              <a:spcBef>
                <a:spcPts val="1060"/>
              </a:spcBef>
              <a:buClr>
                <a:srgbClr val="FFFFFF"/>
              </a:buClr>
              <a:buSzPct val="73076"/>
              <a:buFont typeface="Arial"/>
              <a:buChar char="•"/>
              <a:tabLst>
                <a:tab pos="755015" algn="l"/>
              </a:tabLst>
            </a:pPr>
            <a:r>
              <a:rPr sz="2600" b="1" spc="35" dirty="0">
                <a:solidFill>
                  <a:srgbClr val="FFFFFF"/>
                </a:solidFill>
                <a:latin typeface="Calibri"/>
                <a:cs typeface="Calibri"/>
              </a:rPr>
              <a:t>Con</a:t>
            </a:r>
            <a:r>
              <a:rPr sz="2600" b="1" spc="15" dirty="0">
                <a:solidFill>
                  <a:srgbClr val="FFFFFF"/>
                </a:solidFill>
                <a:latin typeface="Calibri"/>
                <a:cs typeface="Calibri"/>
              </a:rPr>
              <a:t>t</a:t>
            </a:r>
            <a:r>
              <a:rPr sz="2600" b="1" spc="-5" dirty="0">
                <a:solidFill>
                  <a:srgbClr val="FFFFFF"/>
                </a:solidFill>
                <a:latin typeface="Calibri"/>
                <a:cs typeface="Calibri"/>
              </a:rPr>
              <a:t>i</a:t>
            </a:r>
            <a:r>
              <a:rPr sz="2600" b="1" spc="5" dirty="0">
                <a:solidFill>
                  <a:srgbClr val="FFFFFF"/>
                </a:solidFill>
                <a:latin typeface="Calibri"/>
                <a:cs typeface="Calibri"/>
              </a:rPr>
              <a:t>n</a:t>
            </a:r>
            <a:r>
              <a:rPr sz="2600" b="1" spc="-20" dirty="0">
                <a:solidFill>
                  <a:srgbClr val="FFFFFF"/>
                </a:solidFill>
                <a:latin typeface="Calibri"/>
                <a:cs typeface="Calibri"/>
              </a:rPr>
              <a:t>u</a:t>
            </a:r>
            <a:r>
              <a:rPr sz="2600" b="1" spc="15" dirty="0">
                <a:solidFill>
                  <a:srgbClr val="FFFFFF"/>
                </a:solidFill>
                <a:latin typeface="Calibri"/>
                <a:cs typeface="Calibri"/>
              </a:rPr>
              <a:t>e</a:t>
            </a:r>
            <a:r>
              <a:rPr sz="2600" b="1" spc="110" dirty="0">
                <a:solidFill>
                  <a:srgbClr val="FFFFFF"/>
                </a:solidFill>
                <a:latin typeface="Calibri"/>
                <a:cs typeface="Calibri"/>
              </a:rPr>
              <a:t>d</a:t>
            </a:r>
            <a:r>
              <a:rPr sz="2600" b="1" spc="45" dirty="0">
                <a:solidFill>
                  <a:srgbClr val="FFFFFF"/>
                </a:solidFill>
                <a:latin typeface="Calibri"/>
                <a:cs typeface="Calibri"/>
              </a:rPr>
              <a:t> </a:t>
            </a:r>
            <a:r>
              <a:rPr sz="2600" b="1" spc="114" dirty="0">
                <a:solidFill>
                  <a:srgbClr val="FFFFFF"/>
                </a:solidFill>
                <a:latin typeface="Calibri"/>
                <a:cs typeface="Calibri"/>
              </a:rPr>
              <a:t>sig</a:t>
            </a:r>
            <a:r>
              <a:rPr sz="2600" b="1" spc="-5" dirty="0">
                <a:solidFill>
                  <a:srgbClr val="FFFFFF"/>
                </a:solidFill>
                <a:latin typeface="Calibri"/>
                <a:cs typeface="Calibri"/>
              </a:rPr>
              <a:t>n</a:t>
            </a:r>
            <a:r>
              <a:rPr sz="2600" b="1" spc="5" dirty="0">
                <a:solidFill>
                  <a:srgbClr val="FFFFFF"/>
                </a:solidFill>
                <a:latin typeface="Calibri"/>
                <a:cs typeface="Calibri"/>
              </a:rPr>
              <a:t>i</a:t>
            </a:r>
            <a:r>
              <a:rPr sz="2600" b="1" spc="60" dirty="0">
                <a:solidFill>
                  <a:srgbClr val="FFFFFF"/>
                </a:solidFill>
                <a:latin typeface="Calibri"/>
                <a:cs typeface="Calibri"/>
              </a:rPr>
              <a:t>fica</a:t>
            </a:r>
            <a:r>
              <a:rPr sz="2600" b="1" spc="80" dirty="0">
                <a:solidFill>
                  <a:srgbClr val="FFFFFF"/>
                </a:solidFill>
                <a:latin typeface="Calibri"/>
                <a:cs typeface="Calibri"/>
              </a:rPr>
              <a:t>n</a:t>
            </a:r>
            <a:r>
              <a:rPr sz="2600" b="1" dirty="0">
                <a:solidFill>
                  <a:srgbClr val="FFFFFF"/>
                </a:solidFill>
                <a:latin typeface="Calibri"/>
                <a:cs typeface="Calibri"/>
              </a:rPr>
              <a:t>t</a:t>
            </a:r>
            <a:r>
              <a:rPr sz="2600" b="1" spc="30" dirty="0">
                <a:solidFill>
                  <a:srgbClr val="FFFFFF"/>
                </a:solidFill>
                <a:latin typeface="Calibri"/>
                <a:cs typeface="Calibri"/>
              </a:rPr>
              <a:t> </a:t>
            </a:r>
            <a:r>
              <a:rPr sz="2600" b="1" spc="-25" dirty="0">
                <a:solidFill>
                  <a:srgbClr val="FFFFFF"/>
                </a:solidFill>
                <a:latin typeface="Calibri"/>
                <a:cs typeface="Calibri"/>
              </a:rPr>
              <a:t>r</a:t>
            </a:r>
            <a:r>
              <a:rPr sz="2600" b="1" spc="10" dirty="0">
                <a:solidFill>
                  <a:srgbClr val="FFFFFF"/>
                </a:solidFill>
                <a:latin typeface="Calibri"/>
                <a:cs typeface="Calibri"/>
              </a:rPr>
              <a:t>o</a:t>
            </a:r>
            <a:r>
              <a:rPr sz="2600" b="1" spc="160" dirty="0">
                <a:solidFill>
                  <a:srgbClr val="FFFFFF"/>
                </a:solidFill>
                <a:latin typeface="Calibri"/>
                <a:cs typeface="Calibri"/>
              </a:rPr>
              <a:t>ad</a:t>
            </a:r>
            <a:r>
              <a:rPr sz="2600" b="1" spc="55" dirty="0">
                <a:solidFill>
                  <a:srgbClr val="FFFFFF"/>
                </a:solidFill>
                <a:latin typeface="Calibri"/>
                <a:cs typeface="Calibri"/>
              </a:rPr>
              <a:t> </a:t>
            </a:r>
            <a:r>
              <a:rPr sz="2600" b="1" spc="125" dirty="0">
                <a:solidFill>
                  <a:srgbClr val="FFFFFF"/>
                </a:solidFill>
                <a:latin typeface="Calibri"/>
                <a:cs typeface="Calibri"/>
              </a:rPr>
              <a:t>p</a:t>
            </a:r>
            <a:r>
              <a:rPr sz="2600" b="1" spc="75" dirty="0">
                <a:solidFill>
                  <a:srgbClr val="FFFFFF"/>
                </a:solidFill>
                <a:latin typeface="Calibri"/>
                <a:cs typeface="Calibri"/>
              </a:rPr>
              <a:t>avin</a:t>
            </a:r>
            <a:r>
              <a:rPr sz="2600" b="1" spc="204" dirty="0">
                <a:solidFill>
                  <a:srgbClr val="FFFFFF"/>
                </a:solidFill>
                <a:latin typeface="Calibri"/>
                <a:cs typeface="Calibri"/>
              </a:rPr>
              <a:t>g</a:t>
            </a:r>
            <a:r>
              <a:rPr sz="2600" b="1" spc="60" dirty="0">
                <a:solidFill>
                  <a:srgbClr val="FFFFFF"/>
                </a:solidFill>
                <a:latin typeface="Calibri"/>
                <a:cs typeface="Calibri"/>
              </a:rPr>
              <a:t> </a:t>
            </a:r>
            <a:r>
              <a:rPr sz="2600" b="1" spc="70" dirty="0">
                <a:solidFill>
                  <a:srgbClr val="FFFFFF"/>
                </a:solidFill>
                <a:latin typeface="Calibri"/>
                <a:cs typeface="Calibri"/>
              </a:rPr>
              <a:t>sch</a:t>
            </a:r>
            <a:r>
              <a:rPr sz="2600" b="1" spc="100" dirty="0">
                <a:solidFill>
                  <a:srgbClr val="FFFFFF"/>
                </a:solidFill>
                <a:latin typeface="Calibri"/>
                <a:cs typeface="Calibri"/>
              </a:rPr>
              <a:t>e</a:t>
            </a:r>
            <a:r>
              <a:rPr sz="2600" b="1" spc="30" dirty="0">
                <a:solidFill>
                  <a:srgbClr val="FFFFFF"/>
                </a:solidFill>
                <a:latin typeface="Calibri"/>
                <a:cs typeface="Calibri"/>
              </a:rPr>
              <a:t>dul</a:t>
            </a:r>
            <a:r>
              <a:rPr sz="2600" b="1" spc="25" dirty="0">
                <a:solidFill>
                  <a:srgbClr val="FFFFFF"/>
                </a:solidFill>
                <a:latin typeface="Calibri"/>
                <a:cs typeface="Calibri"/>
              </a:rPr>
              <a:t>e</a:t>
            </a:r>
            <a:r>
              <a:rPr sz="2600" b="1" spc="110" dirty="0">
                <a:solidFill>
                  <a:srgbClr val="FFFFFF"/>
                </a:solidFill>
                <a:latin typeface="Calibri"/>
                <a:cs typeface="Calibri"/>
              </a:rPr>
              <a:t>d</a:t>
            </a:r>
            <a:r>
              <a:rPr sz="2600" b="1" spc="30" dirty="0">
                <a:solidFill>
                  <a:srgbClr val="FFFFFF"/>
                </a:solidFill>
                <a:latin typeface="Calibri"/>
                <a:cs typeface="Calibri"/>
              </a:rPr>
              <a:t> </a:t>
            </a:r>
            <a:r>
              <a:rPr sz="2600" b="1" spc="-5" dirty="0">
                <a:solidFill>
                  <a:srgbClr val="FFFFFF"/>
                </a:solidFill>
                <a:latin typeface="Calibri"/>
                <a:cs typeface="Calibri"/>
              </a:rPr>
              <a:t>in </a:t>
            </a:r>
            <a:r>
              <a:rPr sz="2600" b="1" spc="125" dirty="0">
                <a:solidFill>
                  <a:srgbClr val="FFFFFF"/>
                </a:solidFill>
                <a:latin typeface="Calibri"/>
                <a:cs typeface="Calibri"/>
              </a:rPr>
              <a:t>p</a:t>
            </a:r>
            <a:r>
              <a:rPr sz="2600" b="1" spc="45" dirty="0">
                <a:solidFill>
                  <a:srgbClr val="FFFFFF"/>
                </a:solidFill>
                <a:latin typeface="Calibri"/>
                <a:cs typeface="Calibri"/>
              </a:rPr>
              <a:t>artn</a:t>
            </a:r>
            <a:r>
              <a:rPr sz="2600" b="1" dirty="0">
                <a:solidFill>
                  <a:srgbClr val="FFFFFF"/>
                </a:solidFill>
                <a:latin typeface="Calibri"/>
                <a:cs typeface="Calibri"/>
              </a:rPr>
              <a:t>e</a:t>
            </a:r>
            <a:r>
              <a:rPr sz="2600" b="1" spc="-40" dirty="0">
                <a:solidFill>
                  <a:srgbClr val="FFFFFF"/>
                </a:solidFill>
                <a:latin typeface="Calibri"/>
                <a:cs typeface="Calibri"/>
              </a:rPr>
              <a:t>r</a:t>
            </a:r>
            <a:r>
              <a:rPr sz="2600" b="1" spc="65" dirty="0">
                <a:solidFill>
                  <a:srgbClr val="FFFFFF"/>
                </a:solidFill>
                <a:latin typeface="Calibri"/>
                <a:cs typeface="Calibri"/>
              </a:rPr>
              <a:t>ship</a:t>
            </a:r>
            <a:r>
              <a:rPr sz="2600" b="1" spc="25" dirty="0">
                <a:solidFill>
                  <a:srgbClr val="FFFFFF"/>
                </a:solidFill>
                <a:latin typeface="Calibri"/>
                <a:cs typeface="Calibri"/>
              </a:rPr>
              <a:t> </a:t>
            </a:r>
            <a:r>
              <a:rPr sz="2600" b="1" spc="90" dirty="0">
                <a:solidFill>
                  <a:srgbClr val="FFFFFF"/>
                </a:solidFill>
                <a:latin typeface="Calibri"/>
                <a:cs typeface="Calibri"/>
              </a:rPr>
              <a:t>w</a:t>
            </a:r>
            <a:r>
              <a:rPr sz="2600" b="1" spc="35" dirty="0">
                <a:solidFill>
                  <a:srgbClr val="FFFFFF"/>
                </a:solidFill>
                <a:latin typeface="Calibri"/>
                <a:cs typeface="Calibri"/>
              </a:rPr>
              <a:t>i</a:t>
            </a:r>
            <a:r>
              <a:rPr sz="2600" b="1" spc="5" dirty="0">
                <a:solidFill>
                  <a:srgbClr val="FFFFFF"/>
                </a:solidFill>
                <a:latin typeface="Calibri"/>
                <a:cs typeface="Calibri"/>
              </a:rPr>
              <a:t>t</a:t>
            </a:r>
            <a:r>
              <a:rPr sz="2600" b="1" dirty="0">
                <a:solidFill>
                  <a:srgbClr val="FFFFFF"/>
                </a:solidFill>
                <a:latin typeface="Calibri"/>
                <a:cs typeface="Calibri"/>
              </a:rPr>
              <a:t>h</a:t>
            </a:r>
            <a:r>
              <a:rPr sz="2600" b="1" spc="70" dirty="0">
                <a:solidFill>
                  <a:srgbClr val="FFFFFF"/>
                </a:solidFill>
                <a:latin typeface="Calibri"/>
                <a:cs typeface="Calibri"/>
              </a:rPr>
              <a:t> </a:t>
            </a:r>
            <a:r>
              <a:rPr sz="2600" b="1" spc="-30" dirty="0">
                <a:solidFill>
                  <a:srgbClr val="FFFFFF"/>
                </a:solidFill>
                <a:latin typeface="Calibri"/>
                <a:cs typeface="Calibri"/>
              </a:rPr>
              <a:t>u</a:t>
            </a:r>
            <a:r>
              <a:rPr sz="2600" b="1" spc="15" dirty="0">
                <a:solidFill>
                  <a:srgbClr val="FFFFFF"/>
                </a:solidFill>
                <a:latin typeface="Calibri"/>
                <a:cs typeface="Calibri"/>
              </a:rPr>
              <a:t>til</a:t>
            </a:r>
            <a:r>
              <a:rPr sz="2600" b="1" spc="30" dirty="0">
                <a:solidFill>
                  <a:srgbClr val="FFFFFF"/>
                </a:solidFill>
                <a:latin typeface="Calibri"/>
                <a:cs typeface="Calibri"/>
              </a:rPr>
              <a:t>it</a:t>
            </a:r>
            <a:r>
              <a:rPr sz="2600" b="1" spc="60" dirty="0">
                <a:solidFill>
                  <a:srgbClr val="FFFFFF"/>
                </a:solidFill>
                <a:latin typeface="Calibri"/>
                <a:cs typeface="Calibri"/>
              </a:rPr>
              <a:t>y</a:t>
            </a:r>
            <a:r>
              <a:rPr sz="2600" b="1" spc="75" dirty="0">
                <a:solidFill>
                  <a:srgbClr val="FFFFFF"/>
                </a:solidFill>
                <a:latin typeface="Calibri"/>
                <a:cs typeface="Calibri"/>
              </a:rPr>
              <a:t> </a:t>
            </a:r>
            <a:r>
              <a:rPr sz="2600" b="1" spc="90" dirty="0">
                <a:solidFill>
                  <a:srgbClr val="FFFFFF"/>
                </a:solidFill>
                <a:latin typeface="Calibri"/>
                <a:cs typeface="Calibri"/>
              </a:rPr>
              <a:t>comp</a:t>
            </a:r>
            <a:r>
              <a:rPr sz="2600" b="1" spc="50" dirty="0">
                <a:solidFill>
                  <a:srgbClr val="FFFFFF"/>
                </a:solidFill>
                <a:latin typeface="Calibri"/>
                <a:cs typeface="Calibri"/>
              </a:rPr>
              <a:t>anies,</a:t>
            </a:r>
            <a:r>
              <a:rPr sz="2600" b="1" spc="15" dirty="0">
                <a:solidFill>
                  <a:srgbClr val="FFFFFF"/>
                </a:solidFill>
                <a:latin typeface="Calibri"/>
                <a:cs typeface="Calibri"/>
              </a:rPr>
              <a:t> </a:t>
            </a:r>
            <a:r>
              <a:rPr lang="en-US" sz="2600" b="1" spc="15" dirty="0">
                <a:solidFill>
                  <a:srgbClr val="FFFFFF"/>
                </a:solidFill>
                <a:latin typeface="Calibri"/>
                <a:cs typeface="Calibri"/>
              </a:rPr>
              <a:t>to share costs.</a:t>
            </a:r>
          </a:p>
          <a:p>
            <a:pPr marL="754380" marR="5080" indent="-284480">
              <a:lnSpc>
                <a:spcPts val="2810"/>
              </a:lnSpc>
              <a:spcBef>
                <a:spcPts val="1060"/>
              </a:spcBef>
              <a:buClr>
                <a:srgbClr val="FFFFFF"/>
              </a:buClr>
              <a:buSzPct val="73076"/>
              <a:buFont typeface="Arial"/>
              <a:buChar char="•"/>
              <a:tabLst>
                <a:tab pos="755015" algn="l"/>
              </a:tabLst>
            </a:pPr>
            <a:r>
              <a:rPr sz="2600" b="1" spc="-5" dirty="0">
                <a:solidFill>
                  <a:srgbClr val="FFFFFF"/>
                </a:solidFill>
                <a:latin typeface="Calibri"/>
                <a:cs typeface="Calibri"/>
              </a:rPr>
              <a:t>D</a:t>
            </a:r>
            <a:r>
              <a:rPr sz="2600" b="1" spc="-10" dirty="0">
                <a:solidFill>
                  <a:srgbClr val="FFFFFF"/>
                </a:solidFill>
                <a:latin typeface="Calibri"/>
                <a:cs typeface="Calibri"/>
              </a:rPr>
              <a:t>r</a:t>
            </a:r>
            <a:r>
              <a:rPr sz="2600" b="1" spc="55" dirty="0">
                <a:solidFill>
                  <a:srgbClr val="FFFFFF"/>
                </a:solidFill>
                <a:latin typeface="Calibri"/>
                <a:cs typeface="Calibri"/>
              </a:rPr>
              <a:t>ai</a:t>
            </a:r>
            <a:r>
              <a:rPr sz="2600" b="1" spc="85" dirty="0">
                <a:solidFill>
                  <a:srgbClr val="FFFFFF"/>
                </a:solidFill>
                <a:latin typeface="Calibri"/>
                <a:cs typeface="Calibri"/>
              </a:rPr>
              <a:t>n</a:t>
            </a:r>
            <a:r>
              <a:rPr sz="2600" b="1" spc="140" dirty="0">
                <a:solidFill>
                  <a:srgbClr val="FFFFFF"/>
                </a:solidFill>
                <a:latin typeface="Calibri"/>
                <a:cs typeface="Calibri"/>
              </a:rPr>
              <a:t>age</a:t>
            </a:r>
            <a:r>
              <a:rPr sz="2600" b="1" spc="70" dirty="0">
                <a:solidFill>
                  <a:srgbClr val="FFFFFF"/>
                </a:solidFill>
                <a:latin typeface="Calibri"/>
                <a:cs typeface="Calibri"/>
              </a:rPr>
              <a:t> </a:t>
            </a:r>
            <a:r>
              <a:rPr sz="2600" b="1" spc="75" dirty="0">
                <a:solidFill>
                  <a:srgbClr val="FFFFFF"/>
                </a:solidFill>
                <a:latin typeface="Calibri"/>
                <a:cs typeface="Calibri"/>
              </a:rPr>
              <a:t>im</a:t>
            </a:r>
            <a:r>
              <a:rPr sz="2600" b="1" spc="65" dirty="0">
                <a:solidFill>
                  <a:srgbClr val="FFFFFF"/>
                </a:solidFill>
                <a:latin typeface="Calibri"/>
                <a:cs typeface="Calibri"/>
              </a:rPr>
              <a:t>p</a:t>
            </a:r>
            <a:r>
              <a:rPr sz="2600" b="1" spc="-40" dirty="0">
                <a:solidFill>
                  <a:srgbClr val="FFFFFF"/>
                </a:solidFill>
                <a:latin typeface="Calibri"/>
                <a:cs typeface="Calibri"/>
              </a:rPr>
              <a:t>r</a:t>
            </a:r>
            <a:r>
              <a:rPr sz="2600" b="1" spc="-60" dirty="0">
                <a:solidFill>
                  <a:srgbClr val="FFFFFF"/>
                </a:solidFill>
                <a:latin typeface="Calibri"/>
                <a:cs typeface="Calibri"/>
              </a:rPr>
              <a:t>o</a:t>
            </a:r>
            <a:r>
              <a:rPr sz="2600" b="1" spc="45" dirty="0">
                <a:solidFill>
                  <a:srgbClr val="FFFFFF"/>
                </a:solidFill>
                <a:latin typeface="Calibri"/>
                <a:cs typeface="Calibri"/>
              </a:rPr>
              <a:t>v</a:t>
            </a:r>
            <a:r>
              <a:rPr sz="2600" b="1" spc="30" dirty="0">
                <a:solidFill>
                  <a:srgbClr val="FFFFFF"/>
                </a:solidFill>
                <a:latin typeface="Calibri"/>
                <a:cs typeface="Calibri"/>
              </a:rPr>
              <a:t>em</a:t>
            </a:r>
            <a:r>
              <a:rPr sz="2600" b="1" spc="10" dirty="0">
                <a:solidFill>
                  <a:srgbClr val="FFFFFF"/>
                </a:solidFill>
                <a:latin typeface="Calibri"/>
                <a:cs typeface="Calibri"/>
              </a:rPr>
              <a:t>e</a:t>
            </a:r>
            <a:r>
              <a:rPr sz="2600" b="1" spc="-20" dirty="0">
                <a:solidFill>
                  <a:srgbClr val="FFFFFF"/>
                </a:solidFill>
                <a:latin typeface="Calibri"/>
                <a:cs typeface="Calibri"/>
              </a:rPr>
              <a:t>n</a:t>
            </a:r>
            <a:r>
              <a:rPr sz="2600" b="1" spc="-60" dirty="0">
                <a:solidFill>
                  <a:srgbClr val="FFFFFF"/>
                </a:solidFill>
                <a:latin typeface="Calibri"/>
                <a:cs typeface="Calibri"/>
              </a:rPr>
              <a:t>t</a:t>
            </a:r>
            <a:r>
              <a:rPr sz="2600" b="1" spc="120" dirty="0">
                <a:solidFill>
                  <a:srgbClr val="FFFFFF"/>
                </a:solidFill>
                <a:latin typeface="Calibri"/>
                <a:cs typeface="Calibri"/>
              </a:rPr>
              <a:t>s</a:t>
            </a:r>
            <a:endParaRPr sz="2600" dirty="0">
              <a:latin typeface="Calibri"/>
              <a:cs typeface="Calibri"/>
            </a:endParaRPr>
          </a:p>
          <a:p>
            <a:pPr marL="754380" indent="-284480">
              <a:lnSpc>
                <a:spcPct val="100000"/>
              </a:lnSpc>
              <a:spcBef>
                <a:spcPts val="190"/>
              </a:spcBef>
              <a:buClr>
                <a:srgbClr val="FFFFFF"/>
              </a:buClr>
              <a:buSzPct val="73076"/>
              <a:buFont typeface="Arial"/>
              <a:buChar char="•"/>
              <a:tabLst>
                <a:tab pos="755015" algn="l"/>
              </a:tabLst>
            </a:pPr>
            <a:r>
              <a:rPr sz="2600" b="1" spc="90" dirty="0">
                <a:solidFill>
                  <a:srgbClr val="FFFFFF"/>
                </a:solidFill>
                <a:latin typeface="Calibri"/>
                <a:cs typeface="Calibri"/>
              </a:rPr>
              <a:t>R</a:t>
            </a:r>
            <a:r>
              <a:rPr sz="2600" b="1" spc="25" dirty="0">
                <a:solidFill>
                  <a:srgbClr val="FFFFFF"/>
                </a:solidFill>
                <a:latin typeface="Calibri"/>
                <a:cs typeface="Calibri"/>
              </a:rPr>
              <a:t>e</a:t>
            </a:r>
            <a:r>
              <a:rPr sz="2600" b="1" spc="75" dirty="0">
                <a:solidFill>
                  <a:srgbClr val="FFFFFF"/>
                </a:solidFill>
                <a:latin typeface="Calibri"/>
                <a:cs typeface="Calibri"/>
              </a:rPr>
              <a:t>c</a:t>
            </a:r>
            <a:r>
              <a:rPr sz="2600" b="1" spc="40" dirty="0">
                <a:solidFill>
                  <a:srgbClr val="FFFFFF"/>
                </a:solidFill>
                <a:latin typeface="Calibri"/>
                <a:cs typeface="Calibri"/>
              </a:rPr>
              <a:t>r</a:t>
            </a:r>
            <a:r>
              <a:rPr sz="2600" b="1" spc="25" dirty="0">
                <a:solidFill>
                  <a:srgbClr val="FFFFFF"/>
                </a:solidFill>
                <a:latin typeface="Calibri"/>
                <a:cs typeface="Calibri"/>
              </a:rPr>
              <a:t>e</a:t>
            </a:r>
            <a:r>
              <a:rPr sz="2600" b="1" spc="85" dirty="0">
                <a:solidFill>
                  <a:srgbClr val="FFFFFF"/>
                </a:solidFill>
                <a:latin typeface="Calibri"/>
                <a:cs typeface="Calibri"/>
              </a:rPr>
              <a:t>at</a:t>
            </a:r>
            <a:r>
              <a:rPr sz="2600" b="1" spc="40" dirty="0">
                <a:solidFill>
                  <a:srgbClr val="FFFFFF"/>
                </a:solidFill>
                <a:latin typeface="Calibri"/>
                <a:cs typeface="Calibri"/>
              </a:rPr>
              <a:t>i</a:t>
            </a:r>
            <a:r>
              <a:rPr sz="2600" b="1" spc="-15" dirty="0">
                <a:solidFill>
                  <a:srgbClr val="FFFFFF"/>
                </a:solidFill>
                <a:latin typeface="Calibri"/>
                <a:cs typeface="Calibri"/>
              </a:rPr>
              <a:t>on/</a:t>
            </a:r>
            <a:r>
              <a:rPr sz="2600" b="1" spc="-65" dirty="0">
                <a:solidFill>
                  <a:srgbClr val="FFFFFF"/>
                </a:solidFill>
                <a:latin typeface="Calibri"/>
                <a:cs typeface="Calibri"/>
              </a:rPr>
              <a:t>P</a:t>
            </a:r>
            <a:r>
              <a:rPr sz="2600" b="1" spc="90" dirty="0">
                <a:solidFill>
                  <a:srgbClr val="FFFFFF"/>
                </a:solidFill>
                <a:latin typeface="Calibri"/>
                <a:cs typeface="Calibri"/>
              </a:rPr>
              <a:t>ark</a:t>
            </a:r>
            <a:r>
              <a:rPr sz="2600" b="1" spc="30" dirty="0">
                <a:solidFill>
                  <a:srgbClr val="FFFFFF"/>
                </a:solidFill>
                <a:latin typeface="Calibri"/>
                <a:cs typeface="Calibri"/>
              </a:rPr>
              <a:t> </a:t>
            </a:r>
            <a:r>
              <a:rPr sz="2600" b="1" spc="25" dirty="0">
                <a:solidFill>
                  <a:srgbClr val="FFFFFF"/>
                </a:solidFill>
                <a:latin typeface="Calibri"/>
                <a:cs typeface="Calibri"/>
              </a:rPr>
              <a:t>i</a:t>
            </a:r>
            <a:r>
              <a:rPr sz="2600" b="1" spc="110" dirty="0">
                <a:solidFill>
                  <a:srgbClr val="FFFFFF"/>
                </a:solidFill>
                <a:latin typeface="Calibri"/>
                <a:cs typeface="Calibri"/>
              </a:rPr>
              <a:t>m</a:t>
            </a:r>
            <a:r>
              <a:rPr sz="2600" b="1" spc="65" dirty="0">
                <a:solidFill>
                  <a:srgbClr val="FFFFFF"/>
                </a:solidFill>
                <a:latin typeface="Calibri"/>
                <a:cs typeface="Calibri"/>
              </a:rPr>
              <a:t>p</a:t>
            </a:r>
            <a:r>
              <a:rPr sz="2600" b="1" spc="20" dirty="0">
                <a:solidFill>
                  <a:srgbClr val="FFFFFF"/>
                </a:solidFill>
                <a:latin typeface="Calibri"/>
                <a:cs typeface="Calibri"/>
              </a:rPr>
              <a:t>r</a:t>
            </a:r>
            <a:r>
              <a:rPr sz="2600" b="1" spc="-60" dirty="0">
                <a:solidFill>
                  <a:srgbClr val="FFFFFF"/>
                </a:solidFill>
                <a:latin typeface="Calibri"/>
                <a:cs typeface="Calibri"/>
              </a:rPr>
              <a:t>o</a:t>
            </a:r>
            <a:r>
              <a:rPr sz="2600" b="1" spc="45" dirty="0">
                <a:solidFill>
                  <a:srgbClr val="FFFFFF"/>
                </a:solidFill>
                <a:latin typeface="Calibri"/>
                <a:cs typeface="Calibri"/>
              </a:rPr>
              <a:t>v</a:t>
            </a:r>
            <a:r>
              <a:rPr sz="2600" b="1" spc="15" dirty="0">
                <a:solidFill>
                  <a:srgbClr val="FFFFFF"/>
                </a:solidFill>
                <a:latin typeface="Calibri"/>
                <a:cs typeface="Calibri"/>
              </a:rPr>
              <a:t>eme</a:t>
            </a:r>
            <a:r>
              <a:rPr sz="2600" b="1" spc="-15" dirty="0">
                <a:solidFill>
                  <a:srgbClr val="FFFFFF"/>
                </a:solidFill>
                <a:latin typeface="Calibri"/>
                <a:cs typeface="Calibri"/>
              </a:rPr>
              <a:t>n</a:t>
            </a:r>
            <a:r>
              <a:rPr sz="2600" b="1" spc="-40" dirty="0">
                <a:solidFill>
                  <a:srgbClr val="FFFFFF"/>
                </a:solidFill>
                <a:latin typeface="Calibri"/>
                <a:cs typeface="Calibri"/>
              </a:rPr>
              <a:t>t</a:t>
            </a:r>
            <a:r>
              <a:rPr sz="2600" b="1" spc="120" dirty="0">
                <a:solidFill>
                  <a:srgbClr val="FFFFFF"/>
                </a:solidFill>
                <a:latin typeface="Calibri"/>
                <a:cs typeface="Calibri"/>
              </a:rPr>
              <a:t>s</a:t>
            </a:r>
            <a:endParaRPr sz="2600" dirty="0">
              <a:latin typeface="Calibri"/>
              <a:cs typeface="Calibri"/>
            </a:endParaRPr>
          </a:p>
          <a:p>
            <a:pPr marL="754380" indent="-284480">
              <a:lnSpc>
                <a:spcPct val="100000"/>
              </a:lnSpc>
              <a:spcBef>
                <a:spcPts val="180"/>
              </a:spcBef>
              <a:buClr>
                <a:srgbClr val="FFFFFF"/>
              </a:buClr>
              <a:buSzPct val="73076"/>
              <a:buFont typeface="Arial"/>
              <a:buChar char="•"/>
              <a:tabLst>
                <a:tab pos="755015" algn="l"/>
              </a:tabLst>
            </a:pPr>
            <a:r>
              <a:rPr sz="2600" b="1" spc="60" dirty="0">
                <a:solidFill>
                  <a:srgbClr val="FFFFFF"/>
                </a:solidFill>
                <a:latin typeface="Calibri"/>
                <a:cs typeface="Calibri"/>
              </a:rPr>
              <a:t>Publ</a:t>
            </a:r>
            <a:r>
              <a:rPr sz="2600" b="1" spc="35" dirty="0">
                <a:solidFill>
                  <a:srgbClr val="FFFFFF"/>
                </a:solidFill>
                <a:latin typeface="Calibri"/>
                <a:cs typeface="Calibri"/>
              </a:rPr>
              <a:t>i</a:t>
            </a:r>
            <a:r>
              <a:rPr sz="2600" b="1" spc="150" dirty="0">
                <a:solidFill>
                  <a:srgbClr val="FFFFFF"/>
                </a:solidFill>
                <a:latin typeface="Calibri"/>
                <a:cs typeface="Calibri"/>
              </a:rPr>
              <a:t>c</a:t>
            </a:r>
            <a:r>
              <a:rPr sz="2600" b="1" spc="45" dirty="0">
                <a:solidFill>
                  <a:srgbClr val="FFFFFF"/>
                </a:solidFill>
                <a:latin typeface="Calibri"/>
                <a:cs typeface="Calibri"/>
              </a:rPr>
              <a:t> </a:t>
            </a:r>
            <a:r>
              <a:rPr sz="2600" b="1" spc="130" dirty="0">
                <a:solidFill>
                  <a:srgbClr val="FFFFFF"/>
                </a:solidFill>
                <a:latin typeface="Calibri"/>
                <a:cs typeface="Calibri"/>
              </a:rPr>
              <a:t>Sa</a:t>
            </a:r>
            <a:r>
              <a:rPr sz="2600" b="1" spc="60" dirty="0">
                <a:solidFill>
                  <a:srgbClr val="FFFFFF"/>
                </a:solidFill>
                <a:latin typeface="Calibri"/>
                <a:cs typeface="Calibri"/>
              </a:rPr>
              <a:t>f</a:t>
            </a:r>
            <a:r>
              <a:rPr sz="2600" b="1" spc="30" dirty="0">
                <a:solidFill>
                  <a:srgbClr val="FFFFFF"/>
                </a:solidFill>
                <a:latin typeface="Calibri"/>
                <a:cs typeface="Calibri"/>
              </a:rPr>
              <a:t>ety</a:t>
            </a:r>
            <a:r>
              <a:rPr sz="2600" b="1" spc="65" dirty="0">
                <a:solidFill>
                  <a:srgbClr val="FFFFFF"/>
                </a:solidFill>
                <a:latin typeface="Calibri"/>
                <a:cs typeface="Calibri"/>
              </a:rPr>
              <a:t> </a:t>
            </a:r>
            <a:r>
              <a:rPr sz="2600" b="1" spc="25" dirty="0">
                <a:solidFill>
                  <a:srgbClr val="FFFFFF"/>
                </a:solidFill>
                <a:latin typeface="Calibri"/>
                <a:cs typeface="Calibri"/>
              </a:rPr>
              <a:t>i</a:t>
            </a:r>
            <a:r>
              <a:rPr sz="2600" b="1" spc="85" dirty="0">
                <a:solidFill>
                  <a:srgbClr val="FFFFFF"/>
                </a:solidFill>
                <a:latin typeface="Calibri"/>
                <a:cs typeface="Calibri"/>
              </a:rPr>
              <a:t>mp</a:t>
            </a:r>
            <a:r>
              <a:rPr sz="2600" b="1" spc="30" dirty="0">
                <a:solidFill>
                  <a:srgbClr val="FFFFFF"/>
                </a:solidFill>
                <a:latin typeface="Calibri"/>
                <a:cs typeface="Calibri"/>
              </a:rPr>
              <a:t>r</a:t>
            </a:r>
            <a:r>
              <a:rPr sz="2600" b="1" spc="-70" dirty="0">
                <a:solidFill>
                  <a:srgbClr val="FFFFFF"/>
                </a:solidFill>
                <a:latin typeface="Calibri"/>
                <a:cs typeface="Calibri"/>
              </a:rPr>
              <a:t>o</a:t>
            </a:r>
            <a:r>
              <a:rPr sz="2600" b="1" spc="45" dirty="0">
                <a:solidFill>
                  <a:srgbClr val="FFFFFF"/>
                </a:solidFill>
                <a:latin typeface="Calibri"/>
                <a:cs typeface="Calibri"/>
              </a:rPr>
              <a:t>v</a:t>
            </a:r>
            <a:r>
              <a:rPr sz="2600" b="1" spc="30" dirty="0">
                <a:solidFill>
                  <a:srgbClr val="FFFFFF"/>
                </a:solidFill>
                <a:latin typeface="Calibri"/>
                <a:cs typeface="Calibri"/>
              </a:rPr>
              <a:t>eme</a:t>
            </a:r>
            <a:r>
              <a:rPr sz="2600" b="1" spc="-5" dirty="0">
                <a:solidFill>
                  <a:srgbClr val="FFFFFF"/>
                </a:solidFill>
                <a:latin typeface="Calibri"/>
                <a:cs typeface="Calibri"/>
              </a:rPr>
              <a:t>n</a:t>
            </a:r>
            <a:r>
              <a:rPr sz="2600" b="1" spc="-45" dirty="0">
                <a:solidFill>
                  <a:srgbClr val="FFFFFF"/>
                </a:solidFill>
                <a:latin typeface="Calibri"/>
                <a:cs typeface="Calibri"/>
              </a:rPr>
              <a:t>t</a:t>
            </a:r>
            <a:r>
              <a:rPr sz="2600" b="1" spc="120" dirty="0">
                <a:solidFill>
                  <a:srgbClr val="FFFFFF"/>
                </a:solidFill>
                <a:latin typeface="Calibri"/>
                <a:cs typeface="Calibri"/>
              </a:rPr>
              <a:t>s</a:t>
            </a:r>
            <a:r>
              <a:rPr sz="2600" b="1" spc="35" dirty="0">
                <a:solidFill>
                  <a:srgbClr val="FFFFFF"/>
                </a:solidFill>
                <a:latin typeface="Calibri"/>
                <a:cs typeface="Calibri"/>
              </a:rPr>
              <a:t> </a:t>
            </a:r>
            <a:r>
              <a:rPr sz="2600" b="1" spc="-260" dirty="0">
                <a:solidFill>
                  <a:srgbClr val="FFFFFF"/>
                </a:solidFill>
                <a:latin typeface="Calibri"/>
                <a:cs typeface="Calibri"/>
              </a:rPr>
              <a:t>&amp;</a:t>
            </a:r>
            <a:r>
              <a:rPr sz="2600" b="1" spc="75" dirty="0">
                <a:solidFill>
                  <a:srgbClr val="FFFFFF"/>
                </a:solidFill>
                <a:latin typeface="Calibri"/>
                <a:cs typeface="Calibri"/>
              </a:rPr>
              <a:t> </a:t>
            </a:r>
            <a:r>
              <a:rPr sz="2600" b="1" spc="25" dirty="0">
                <a:solidFill>
                  <a:srgbClr val="FFFFFF"/>
                </a:solidFill>
                <a:latin typeface="Calibri"/>
                <a:cs typeface="Calibri"/>
              </a:rPr>
              <a:t>e</a:t>
            </a:r>
            <a:r>
              <a:rPr sz="2600" b="1" spc="35" dirty="0">
                <a:solidFill>
                  <a:srgbClr val="FFFFFF"/>
                </a:solidFill>
                <a:latin typeface="Calibri"/>
                <a:cs typeface="Calibri"/>
              </a:rPr>
              <a:t>qu</a:t>
            </a:r>
            <a:r>
              <a:rPr sz="2600" b="1" spc="20" dirty="0">
                <a:solidFill>
                  <a:srgbClr val="FFFFFF"/>
                </a:solidFill>
                <a:latin typeface="Calibri"/>
                <a:cs typeface="Calibri"/>
              </a:rPr>
              <a:t>i</a:t>
            </a:r>
            <a:r>
              <a:rPr sz="2600" b="1" spc="45" dirty="0">
                <a:solidFill>
                  <a:srgbClr val="FFFFFF"/>
                </a:solidFill>
                <a:latin typeface="Calibri"/>
                <a:cs typeface="Calibri"/>
              </a:rPr>
              <a:t>pme</a:t>
            </a:r>
            <a:r>
              <a:rPr sz="2600" b="1" spc="20" dirty="0">
                <a:solidFill>
                  <a:srgbClr val="FFFFFF"/>
                </a:solidFill>
                <a:latin typeface="Calibri"/>
                <a:cs typeface="Calibri"/>
              </a:rPr>
              <a:t>n</a:t>
            </a:r>
            <a:r>
              <a:rPr sz="2600" b="1" dirty="0">
                <a:solidFill>
                  <a:srgbClr val="FFFFFF"/>
                </a:solidFill>
                <a:latin typeface="Calibri"/>
                <a:cs typeface="Calibri"/>
              </a:rPr>
              <a:t>t</a:t>
            </a:r>
            <a:endParaRPr sz="2600" dirty="0">
              <a:latin typeface="Calibri"/>
              <a:cs typeface="Calibri"/>
            </a:endParaRPr>
          </a:p>
          <a:p>
            <a:pPr marL="754380" indent="-284480">
              <a:lnSpc>
                <a:spcPct val="100000"/>
              </a:lnSpc>
              <a:spcBef>
                <a:spcPts val="190"/>
              </a:spcBef>
              <a:buClr>
                <a:srgbClr val="FFFFFF"/>
              </a:buClr>
              <a:buSzPct val="73076"/>
              <a:buFont typeface="Arial"/>
              <a:buChar char="•"/>
              <a:tabLst>
                <a:tab pos="755015" algn="l"/>
              </a:tabLst>
            </a:pPr>
            <a:r>
              <a:rPr sz="2600" b="1" spc="-100" dirty="0">
                <a:solidFill>
                  <a:srgbClr val="FFFFFF"/>
                </a:solidFill>
                <a:latin typeface="Calibri"/>
                <a:cs typeface="Calibri"/>
              </a:rPr>
              <a:t>T</a:t>
            </a:r>
            <a:r>
              <a:rPr sz="2600" b="1" spc="25" dirty="0">
                <a:solidFill>
                  <a:srgbClr val="FFFFFF"/>
                </a:solidFill>
                <a:latin typeface="Calibri"/>
                <a:cs typeface="Calibri"/>
              </a:rPr>
              <a:t>echno</a:t>
            </a:r>
            <a:r>
              <a:rPr sz="2600" b="1" spc="15" dirty="0">
                <a:solidFill>
                  <a:srgbClr val="FFFFFF"/>
                </a:solidFill>
                <a:latin typeface="Calibri"/>
                <a:cs typeface="Calibri"/>
              </a:rPr>
              <a:t>l</a:t>
            </a:r>
            <a:r>
              <a:rPr sz="2600" b="1" spc="10" dirty="0">
                <a:solidFill>
                  <a:srgbClr val="FFFFFF"/>
                </a:solidFill>
                <a:latin typeface="Calibri"/>
                <a:cs typeface="Calibri"/>
              </a:rPr>
              <a:t>o</a:t>
            </a:r>
            <a:r>
              <a:rPr sz="2600" b="1" spc="155" dirty="0">
                <a:solidFill>
                  <a:srgbClr val="FFFFFF"/>
                </a:solidFill>
                <a:latin typeface="Calibri"/>
                <a:cs typeface="Calibri"/>
              </a:rPr>
              <a:t>g</a:t>
            </a:r>
            <a:r>
              <a:rPr sz="2600" b="1" spc="160" dirty="0">
                <a:solidFill>
                  <a:srgbClr val="FFFFFF"/>
                </a:solidFill>
                <a:latin typeface="Calibri"/>
                <a:cs typeface="Calibri"/>
              </a:rPr>
              <a:t>y</a:t>
            </a:r>
            <a:r>
              <a:rPr sz="2600" b="1" spc="40" dirty="0">
                <a:solidFill>
                  <a:srgbClr val="FFFFFF"/>
                </a:solidFill>
                <a:latin typeface="Calibri"/>
                <a:cs typeface="Calibri"/>
              </a:rPr>
              <a:t> </a:t>
            </a:r>
            <a:r>
              <a:rPr sz="2600" b="1" spc="-15" dirty="0">
                <a:solidFill>
                  <a:srgbClr val="FFFFFF"/>
                </a:solidFill>
                <a:latin typeface="Calibri"/>
                <a:cs typeface="Calibri"/>
              </a:rPr>
              <a:t>e</a:t>
            </a:r>
            <a:r>
              <a:rPr sz="2600" b="1" spc="-10" dirty="0">
                <a:solidFill>
                  <a:srgbClr val="FFFFFF"/>
                </a:solidFill>
                <a:latin typeface="Calibri"/>
                <a:cs typeface="Calibri"/>
              </a:rPr>
              <a:t>n</a:t>
            </a:r>
            <a:r>
              <a:rPr sz="2600" b="1" spc="55" dirty="0">
                <a:solidFill>
                  <a:srgbClr val="FFFFFF"/>
                </a:solidFill>
                <a:latin typeface="Calibri"/>
                <a:cs typeface="Calibri"/>
              </a:rPr>
              <a:t>hanc</a:t>
            </a:r>
            <a:r>
              <a:rPr sz="2600" b="1" spc="70" dirty="0">
                <a:solidFill>
                  <a:srgbClr val="FFFFFF"/>
                </a:solidFill>
                <a:latin typeface="Calibri"/>
                <a:cs typeface="Calibri"/>
              </a:rPr>
              <a:t>e</a:t>
            </a:r>
            <a:r>
              <a:rPr sz="2600" b="1" spc="25" dirty="0">
                <a:solidFill>
                  <a:srgbClr val="FFFFFF"/>
                </a:solidFill>
                <a:latin typeface="Calibri"/>
                <a:cs typeface="Calibri"/>
              </a:rPr>
              <a:t>me</a:t>
            </a:r>
            <a:r>
              <a:rPr sz="2600" b="1" spc="15" dirty="0">
                <a:solidFill>
                  <a:srgbClr val="FFFFFF"/>
                </a:solidFill>
                <a:latin typeface="Calibri"/>
                <a:cs typeface="Calibri"/>
              </a:rPr>
              <a:t>n</a:t>
            </a:r>
            <a:r>
              <a:rPr sz="2600" b="1" spc="-40" dirty="0">
                <a:solidFill>
                  <a:srgbClr val="FFFFFF"/>
                </a:solidFill>
                <a:latin typeface="Calibri"/>
                <a:cs typeface="Calibri"/>
              </a:rPr>
              <a:t>t</a:t>
            </a:r>
            <a:r>
              <a:rPr sz="2600" b="1" spc="120" dirty="0">
                <a:solidFill>
                  <a:srgbClr val="FFFFFF"/>
                </a:solidFill>
                <a:latin typeface="Calibri"/>
                <a:cs typeface="Calibri"/>
              </a:rPr>
              <a:t>s</a:t>
            </a:r>
            <a:endParaRPr lang="en-US" sz="2600" b="1" spc="120" dirty="0">
              <a:solidFill>
                <a:srgbClr val="FFFFFF"/>
              </a:solidFill>
              <a:latin typeface="Calibri"/>
              <a:cs typeface="Calibri"/>
            </a:endParaRPr>
          </a:p>
          <a:p>
            <a:pPr marL="754380" indent="-284480">
              <a:lnSpc>
                <a:spcPct val="100000"/>
              </a:lnSpc>
              <a:spcBef>
                <a:spcPts val="190"/>
              </a:spcBef>
              <a:buClr>
                <a:srgbClr val="FFFFFF"/>
              </a:buClr>
              <a:buSzPct val="73076"/>
              <a:buFont typeface="Arial"/>
              <a:buChar char="•"/>
              <a:tabLst>
                <a:tab pos="755015" algn="l"/>
              </a:tabLst>
            </a:pPr>
            <a:r>
              <a:rPr lang="en-US" sz="2600" b="1" spc="120" dirty="0">
                <a:solidFill>
                  <a:srgbClr val="FFFFFF"/>
                </a:solidFill>
                <a:latin typeface="Calibri"/>
                <a:cs typeface="Calibri"/>
              </a:rPr>
              <a:t>Improvements to lakes</a:t>
            </a:r>
          </a:p>
          <a:p>
            <a:pPr marL="754380" indent="-284480">
              <a:lnSpc>
                <a:spcPct val="100000"/>
              </a:lnSpc>
              <a:spcBef>
                <a:spcPts val="190"/>
              </a:spcBef>
              <a:buClr>
                <a:srgbClr val="FFFFFF"/>
              </a:buClr>
              <a:buSzPct val="73076"/>
              <a:buFont typeface="Arial"/>
              <a:buChar char="•"/>
              <a:tabLst>
                <a:tab pos="755015" algn="l"/>
              </a:tabLst>
            </a:pPr>
            <a:r>
              <a:rPr lang="en-US" sz="2600" b="1" spc="120" dirty="0">
                <a:solidFill>
                  <a:srgbClr val="FFFFFF"/>
                </a:solidFill>
                <a:latin typeface="Calibri"/>
                <a:cs typeface="Calibri"/>
              </a:rPr>
              <a:t>Environmentally friendly flood reduction projects</a:t>
            </a:r>
            <a:endParaRPr sz="2600" dirty="0">
              <a:latin typeface="Calibri"/>
              <a:cs typeface="Calibri"/>
            </a:endParaRPr>
          </a:p>
        </p:txBody>
      </p:sp>
      <p:sp>
        <p:nvSpPr>
          <p:cNvPr id="10" name="object 10"/>
          <p:cNvSpPr txBox="1">
            <a:spLocks noGrp="1"/>
          </p:cNvSpPr>
          <p:nvPr>
            <p:ph type="sldNum" sz="quarter" idx="12"/>
          </p:nvPr>
        </p:nvSpPr>
        <p:spPr>
          <a:prstGeom prst="rect">
            <a:avLst/>
          </a:prstGeom>
        </p:spPr>
        <p:txBody>
          <a:bodyPr vert="horz" wrap="square" lIns="0" tIns="0" rIns="0" bIns="0" rtlCol="0">
            <a:spAutoFit/>
          </a:bodyPr>
          <a:lstStyle/>
          <a:p>
            <a:pPr marL="27305">
              <a:lnSpc>
                <a:spcPct val="100000"/>
              </a:lnSpc>
            </a:pPr>
            <a:fld id="{81D60167-4931-47E6-BA6A-407CBD079E47}" type="slidenum">
              <a:rPr spc="15" dirty="0"/>
              <a:t>11</a:t>
            </a:fld>
            <a:endParaRPr spc="15" dirty="0"/>
          </a:p>
        </p:txBody>
      </p:sp>
      <p:pic>
        <p:nvPicPr>
          <p:cNvPr id="13" name="Picture 12">
            <a:extLst>
              <a:ext uri="{FF2B5EF4-FFF2-40B4-BE49-F238E27FC236}">
                <a16:creationId xmlns:a16="http://schemas.microsoft.com/office/drawing/2014/main" id="{0823CA55-4A37-0AC3-40EC-B94C7E3667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26493" y="379856"/>
            <a:ext cx="1396195" cy="119311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02919" y="730779"/>
            <a:ext cx="9784080" cy="615553"/>
          </a:xfrm>
          <a:prstGeom prst="rect">
            <a:avLst/>
          </a:prstGeom>
        </p:spPr>
        <p:txBody>
          <a:bodyPr vert="horz" wrap="square" lIns="0" tIns="0" rIns="0" bIns="0" rtlCol="0">
            <a:spAutoFit/>
          </a:bodyPr>
          <a:lstStyle/>
          <a:p>
            <a:pPr marL="748665" algn="ctr">
              <a:lnSpc>
                <a:spcPct val="100000"/>
              </a:lnSpc>
            </a:pPr>
            <a:r>
              <a:rPr sz="4000" b="1" spc="55" dirty="0">
                <a:solidFill>
                  <a:srgbClr val="000000"/>
                </a:solidFill>
                <a:latin typeface="Calibri" panose="020F0502020204030204" pitchFamily="34" charset="0"/>
                <a:cs typeface="Calibri" panose="020F0502020204030204" pitchFamily="34" charset="0"/>
              </a:rPr>
              <a:t>202</a:t>
            </a:r>
            <a:r>
              <a:rPr lang="en-US" sz="4000" b="1" spc="55" dirty="0">
                <a:solidFill>
                  <a:srgbClr val="000000"/>
                </a:solidFill>
                <a:latin typeface="Calibri" panose="020F0502020204030204" pitchFamily="34" charset="0"/>
                <a:cs typeface="Calibri" panose="020F0502020204030204" pitchFamily="34" charset="0"/>
              </a:rPr>
              <a:t>3</a:t>
            </a:r>
            <a:r>
              <a:rPr sz="4000" b="1" spc="130" dirty="0">
                <a:solidFill>
                  <a:srgbClr val="000000"/>
                </a:solidFill>
                <a:latin typeface="Calibri" panose="020F0502020204030204" pitchFamily="34" charset="0"/>
                <a:cs typeface="Calibri" panose="020F0502020204030204" pitchFamily="34" charset="0"/>
              </a:rPr>
              <a:t> </a:t>
            </a:r>
            <a:r>
              <a:rPr sz="4000" b="1" spc="-150" dirty="0">
                <a:solidFill>
                  <a:srgbClr val="000000"/>
                </a:solidFill>
                <a:latin typeface="Calibri" panose="020F0502020204030204" pitchFamily="34" charset="0"/>
                <a:cs typeface="Calibri" panose="020F0502020204030204" pitchFamily="34" charset="0"/>
              </a:rPr>
              <a:t>T</a:t>
            </a:r>
            <a:r>
              <a:rPr sz="4000" b="1" spc="285" dirty="0">
                <a:solidFill>
                  <a:srgbClr val="000000"/>
                </a:solidFill>
                <a:latin typeface="Calibri" panose="020F0502020204030204" pitchFamily="34" charset="0"/>
                <a:cs typeface="Calibri" panose="020F0502020204030204" pitchFamily="34" charset="0"/>
              </a:rPr>
              <a:t>ax</a:t>
            </a:r>
            <a:r>
              <a:rPr lang="en-US" b="1" spc="105" dirty="0">
                <a:solidFill>
                  <a:srgbClr val="000000"/>
                </a:solidFill>
                <a:latin typeface="Calibri" panose="020F0502020204030204" pitchFamily="34" charset="0"/>
                <a:cs typeface="Calibri" panose="020F0502020204030204" pitchFamily="34" charset="0"/>
              </a:rPr>
              <a:t> apportionment</a:t>
            </a:r>
            <a:endParaRPr sz="4000" b="1" dirty="0">
              <a:latin typeface="Calibri" panose="020F0502020204030204" pitchFamily="34" charset="0"/>
              <a:cs typeface="Calibri" panose="020F0502020204030204" pitchFamily="34" charset="0"/>
            </a:endParaRPr>
          </a:p>
        </p:txBody>
      </p:sp>
      <p:sp>
        <p:nvSpPr>
          <p:cNvPr id="4" name="object 4"/>
          <p:cNvSpPr txBox="1">
            <a:spLocks noGrp="1"/>
          </p:cNvSpPr>
          <p:nvPr>
            <p:ph type="sldNum" sz="quarter" idx="12"/>
          </p:nvPr>
        </p:nvSpPr>
        <p:spPr>
          <a:prstGeom prst="rect">
            <a:avLst/>
          </a:prstGeom>
        </p:spPr>
        <p:txBody>
          <a:bodyPr vert="horz" wrap="square" lIns="0" tIns="45415" rIns="0" bIns="0" rtlCol="0">
            <a:spAutoFit/>
          </a:bodyPr>
          <a:lstStyle/>
          <a:p>
            <a:pPr marL="106680">
              <a:lnSpc>
                <a:spcPct val="100000"/>
              </a:lnSpc>
            </a:pPr>
            <a:fld id="{81D60167-4931-47E6-BA6A-407CBD079E47}" type="slidenum">
              <a:rPr spc="15" dirty="0">
                <a:solidFill>
                  <a:srgbClr val="DAE4EE"/>
                </a:solidFill>
              </a:rPr>
              <a:t>12</a:t>
            </a:fld>
            <a:endParaRPr spc="15" dirty="0">
              <a:solidFill>
                <a:srgbClr val="DAE4EE"/>
              </a:solidFill>
            </a:endParaRPr>
          </a:p>
        </p:txBody>
      </p:sp>
      <p:pic>
        <p:nvPicPr>
          <p:cNvPr id="6" name="Picture 5">
            <a:extLst>
              <a:ext uri="{FF2B5EF4-FFF2-40B4-BE49-F238E27FC236}">
                <a16:creationId xmlns:a16="http://schemas.microsoft.com/office/drawing/2014/main" id="{3565D68E-1FC5-6E97-5280-9A13257354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33202"/>
            <a:ext cx="1745555" cy="1610705"/>
          </a:xfrm>
          <a:prstGeom prst="rect">
            <a:avLst/>
          </a:prstGeom>
        </p:spPr>
      </p:pic>
      <p:graphicFrame>
        <p:nvGraphicFramePr>
          <p:cNvPr id="3" name="Chart 2">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049181058"/>
              </p:ext>
            </p:extLst>
          </p:nvPr>
        </p:nvGraphicFramePr>
        <p:xfrm>
          <a:off x="2362200" y="1917285"/>
          <a:ext cx="7200900" cy="465296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2400" y="381000"/>
            <a:ext cx="11810999" cy="941222"/>
          </a:xfrm>
          <a:prstGeom prst="rect">
            <a:avLst/>
          </a:prstGeom>
        </p:spPr>
        <p:txBody>
          <a:bodyPr vert="horz" wrap="square" lIns="0" tIns="322519" rIns="0" bIns="0" rtlCol="0">
            <a:spAutoFit/>
          </a:bodyPr>
          <a:lstStyle/>
          <a:p>
            <a:pPr marL="1979295" algn="ctr">
              <a:lnSpc>
                <a:spcPct val="100000"/>
              </a:lnSpc>
            </a:pPr>
            <a:r>
              <a:rPr lang="en-US" sz="4000" b="1" dirty="0">
                <a:latin typeface="Calibri" panose="020F0502020204030204" pitchFamily="34" charset="0"/>
                <a:cs typeface="Calibri" panose="020F0502020204030204" pitchFamily="34" charset="0"/>
              </a:rPr>
              <a:t>Sources of revenue to support budget</a:t>
            </a:r>
            <a:endParaRPr sz="4000" b="1" dirty="0">
              <a:latin typeface="Calibri" panose="020F0502020204030204" pitchFamily="34" charset="0"/>
              <a:cs typeface="Calibri" panose="020F0502020204030204" pitchFamily="34" charset="0"/>
            </a:endParaRPr>
          </a:p>
        </p:txBody>
      </p:sp>
      <p:sp>
        <p:nvSpPr>
          <p:cNvPr id="5" name="object 5"/>
          <p:cNvSpPr txBox="1">
            <a:spLocks noGrp="1"/>
          </p:cNvSpPr>
          <p:nvPr>
            <p:ph type="sldNum" sz="quarter" idx="12"/>
          </p:nvPr>
        </p:nvSpPr>
        <p:spPr>
          <a:prstGeom prst="rect">
            <a:avLst/>
          </a:prstGeom>
        </p:spPr>
        <p:txBody>
          <a:bodyPr vert="horz" wrap="square" lIns="0" tIns="45415" rIns="0" bIns="0" rtlCol="0">
            <a:spAutoFit/>
          </a:bodyPr>
          <a:lstStyle/>
          <a:p>
            <a:pPr marL="106680">
              <a:lnSpc>
                <a:spcPct val="100000"/>
              </a:lnSpc>
            </a:pPr>
            <a:fld id="{81D60167-4931-47E6-BA6A-407CBD079E47}" type="slidenum">
              <a:rPr spc="15" dirty="0">
                <a:solidFill>
                  <a:srgbClr val="DAE4EE"/>
                </a:solidFill>
              </a:rPr>
              <a:t>13</a:t>
            </a:fld>
            <a:endParaRPr spc="15" dirty="0">
              <a:solidFill>
                <a:srgbClr val="DAE4EE"/>
              </a:solidFill>
            </a:endParaRPr>
          </a:p>
        </p:txBody>
      </p:sp>
      <p:pic>
        <p:nvPicPr>
          <p:cNvPr id="7" name="Picture 6">
            <a:extLst>
              <a:ext uri="{FF2B5EF4-FFF2-40B4-BE49-F238E27FC236}">
                <a16:creationId xmlns:a16="http://schemas.microsoft.com/office/drawing/2014/main" id="{A298ED6F-25F6-5DA5-809F-C6E75BE7862F}"/>
              </a:ext>
            </a:extLst>
          </p:cNvPr>
          <p:cNvPicPr>
            <a:picLocks noChangeAspect="1"/>
          </p:cNvPicPr>
          <p:nvPr/>
        </p:nvPicPr>
        <p:blipFill>
          <a:blip r:embed="rId3"/>
          <a:stretch>
            <a:fillRect/>
          </a:stretch>
        </p:blipFill>
        <p:spPr>
          <a:xfrm>
            <a:off x="152400" y="275469"/>
            <a:ext cx="1743607" cy="1609483"/>
          </a:xfrm>
          <a:prstGeom prst="rect">
            <a:avLst/>
          </a:prstGeom>
        </p:spPr>
      </p:pic>
      <p:graphicFrame>
        <p:nvGraphicFramePr>
          <p:cNvPr id="2" name="Chart 1">
            <a:extLst>
              <a:ext uri="{FF2B5EF4-FFF2-40B4-BE49-F238E27FC236}">
                <a16:creationId xmlns:a16="http://schemas.microsoft.com/office/drawing/2014/main" id="{00000000-0008-0000-0000-000009040000}"/>
              </a:ext>
            </a:extLst>
          </p:cNvPr>
          <p:cNvGraphicFramePr>
            <a:graphicFrameLocks/>
          </p:cNvGraphicFramePr>
          <p:nvPr>
            <p:extLst>
              <p:ext uri="{D42A27DB-BD31-4B8C-83A1-F6EECF244321}">
                <p14:modId xmlns:p14="http://schemas.microsoft.com/office/powerpoint/2010/main" val="1843818093"/>
              </p:ext>
            </p:extLst>
          </p:nvPr>
        </p:nvGraphicFramePr>
        <p:xfrm>
          <a:off x="1981200" y="1676399"/>
          <a:ext cx="8153399" cy="511157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61667-F578-E402-3787-8F6361B3D77B}"/>
              </a:ext>
            </a:extLst>
          </p:cNvPr>
          <p:cNvSpPr>
            <a:spLocks noGrp="1"/>
          </p:cNvSpPr>
          <p:nvPr>
            <p:ph type="title"/>
          </p:nvPr>
        </p:nvSpPr>
        <p:spPr>
          <a:xfrm>
            <a:off x="381000" y="284176"/>
            <a:ext cx="11048999" cy="1508760"/>
          </a:xfrm>
        </p:spPr>
        <p:txBody>
          <a:bodyPr/>
          <a:lstStyle/>
          <a:p>
            <a:r>
              <a:rPr lang="en-US" dirty="0">
                <a:latin typeface="Arial Rounded MT Bold" panose="020F0704030504030204" pitchFamily="34" charset="0"/>
              </a:rPr>
              <a:t>2024 General Budget Appropriations</a:t>
            </a:r>
          </a:p>
        </p:txBody>
      </p:sp>
      <p:pic>
        <p:nvPicPr>
          <p:cNvPr id="4" name="Picture 3">
            <a:extLst>
              <a:ext uri="{FF2B5EF4-FFF2-40B4-BE49-F238E27FC236}">
                <a16:creationId xmlns:a16="http://schemas.microsoft.com/office/drawing/2014/main" id="{C5822D33-4652-FFCC-FFF9-B797149D7728}"/>
              </a:ext>
            </a:extLst>
          </p:cNvPr>
          <p:cNvPicPr>
            <a:picLocks noChangeAspect="1"/>
          </p:cNvPicPr>
          <p:nvPr/>
        </p:nvPicPr>
        <p:blipFill>
          <a:blip r:embed="rId2"/>
          <a:stretch>
            <a:fillRect/>
          </a:stretch>
        </p:blipFill>
        <p:spPr>
          <a:xfrm>
            <a:off x="0" y="1285820"/>
            <a:ext cx="1697844" cy="1451719"/>
          </a:xfrm>
          <a:prstGeom prst="rect">
            <a:avLst/>
          </a:prstGeom>
        </p:spPr>
      </p:pic>
      <p:sp>
        <p:nvSpPr>
          <p:cNvPr id="9" name="TextBox 8">
            <a:extLst>
              <a:ext uri="{FF2B5EF4-FFF2-40B4-BE49-F238E27FC236}">
                <a16:creationId xmlns:a16="http://schemas.microsoft.com/office/drawing/2014/main" id="{A6D54830-1E4E-C950-5FEC-02C3BB4D64A1}"/>
              </a:ext>
            </a:extLst>
          </p:cNvPr>
          <p:cNvSpPr txBox="1"/>
          <p:nvPr/>
        </p:nvSpPr>
        <p:spPr>
          <a:xfrm>
            <a:off x="1143000" y="6096000"/>
            <a:ext cx="9372600" cy="461665"/>
          </a:xfrm>
          <a:prstGeom prst="rect">
            <a:avLst/>
          </a:prstGeom>
          <a:noFill/>
        </p:spPr>
        <p:txBody>
          <a:bodyPr wrap="square" rtlCol="0">
            <a:spAutoFit/>
          </a:bodyPr>
          <a:lstStyle/>
          <a:p>
            <a:r>
              <a:rPr lang="en-US" sz="2400" b="1" dirty="0"/>
              <a:t>TOTAL APPROPRIATIONS – INCLUDING LIBRARY: $55,242,681.86</a:t>
            </a:r>
          </a:p>
        </p:txBody>
      </p:sp>
      <p:graphicFrame>
        <p:nvGraphicFramePr>
          <p:cNvPr id="11" name="Table 10">
            <a:extLst>
              <a:ext uri="{FF2B5EF4-FFF2-40B4-BE49-F238E27FC236}">
                <a16:creationId xmlns:a16="http://schemas.microsoft.com/office/drawing/2014/main" id="{3624D701-BDDF-97F5-B42D-6309C6D00AAF}"/>
              </a:ext>
            </a:extLst>
          </p:cNvPr>
          <p:cNvGraphicFramePr>
            <a:graphicFrameLocks noGrp="1"/>
          </p:cNvGraphicFramePr>
          <p:nvPr>
            <p:extLst>
              <p:ext uri="{D42A27DB-BD31-4B8C-83A1-F6EECF244321}">
                <p14:modId xmlns:p14="http://schemas.microsoft.com/office/powerpoint/2010/main" val="1844567278"/>
              </p:ext>
            </p:extLst>
          </p:nvPr>
        </p:nvGraphicFramePr>
        <p:xfrm>
          <a:off x="1981200" y="2209800"/>
          <a:ext cx="8077198" cy="3581400"/>
        </p:xfrm>
        <a:graphic>
          <a:graphicData uri="http://schemas.openxmlformats.org/drawingml/2006/table">
            <a:tbl>
              <a:tblPr/>
              <a:tblGrid>
                <a:gridCol w="1059831">
                  <a:extLst>
                    <a:ext uri="{9D8B030D-6E8A-4147-A177-3AD203B41FA5}">
                      <a16:colId xmlns:a16="http://schemas.microsoft.com/office/drawing/2014/main" val="2413686965"/>
                    </a:ext>
                  </a:extLst>
                </a:gridCol>
                <a:gridCol w="1059831">
                  <a:extLst>
                    <a:ext uri="{9D8B030D-6E8A-4147-A177-3AD203B41FA5}">
                      <a16:colId xmlns:a16="http://schemas.microsoft.com/office/drawing/2014/main" val="3788631415"/>
                    </a:ext>
                  </a:extLst>
                </a:gridCol>
                <a:gridCol w="1059831">
                  <a:extLst>
                    <a:ext uri="{9D8B030D-6E8A-4147-A177-3AD203B41FA5}">
                      <a16:colId xmlns:a16="http://schemas.microsoft.com/office/drawing/2014/main" val="2306780195"/>
                    </a:ext>
                  </a:extLst>
                </a:gridCol>
                <a:gridCol w="626264">
                  <a:extLst>
                    <a:ext uri="{9D8B030D-6E8A-4147-A177-3AD203B41FA5}">
                      <a16:colId xmlns:a16="http://schemas.microsoft.com/office/drawing/2014/main" val="1810833283"/>
                    </a:ext>
                  </a:extLst>
                </a:gridCol>
                <a:gridCol w="1059831">
                  <a:extLst>
                    <a:ext uri="{9D8B030D-6E8A-4147-A177-3AD203B41FA5}">
                      <a16:colId xmlns:a16="http://schemas.microsoft.com/office/drawing/2014/main" val="1879014918"/>
                    </a:ext>
                  </a:extLst>
                </a:gridCol>
                <a:gridCol w="1605805">
                  <a:extLst>
                    <a:ext uri="{9D8B030D-6E8A-4147-A177-3AD203B41FA5}">
                      <a16:colId xmlns:a16="http://schemas.microsoft.com/office/drawing/2014/main" val="3287705030"/>
                    </a:ext>
                  </a:extLst>
                </a:gridCol>
                <a:gridCol w="1605805">
                  <a:extLst>
                    <a:ext uri="{9D8B030D-6E8A-4147-A177-3AD203B41FA5}">
                      <a16:colId xmlns:a16="http://schemas.microsoft.com/office/drawing/2014/main" val="3422003506"/>
                    </a:ext>
                  </a:extLst>
                </a:gridCol>
              </a:tblGrid>
              <a:tr h="238760">
                <a:tc>
                  <a:txBody>
                    <a:bodyPr/>
                    <a:lstStyle/>
                    <a:p>
                      <a:pPr algn="l" fontAlgn="b"/>
                      <a:endParaRPr lang="en-US" sz="1400" b="1" i="0" u="none" strike="noStrike" baseline="0">
                        <a:effectLst/>
                        <a:latin typeface="Arial MT"/>
                      </a:endParaRPr>
                    </a:p>
                  </a:txBody>
                  <a:tcPr marL="4763" marR="4763" marT="4763" marB="0" anchor="b">
                    <a:lnL>
                      <a:noFill/>
                    </a:lnL>
                    <a:lnR>
                      <a:noFill/>
                    </a:lnR>
                    <a:lnT>
                      <a:noFill/>
                    </a:lnT>
                    <a:lnB>
                      <a:noFill/>
                    </a:lnB>
                  </a:tcPr>
                </a:tc>
                <a:tc>
                  <a:txBody>
                    <a:bodyPr/>
                    <a:lstStyle/>
                    <a:p>
                      <a:pPr algn="l" fontAlgn="b"/>
                      <a:endParaRPr lang="en-US" sz="1400" b="1" i="0" u="none" strike="noStrike" baseline="0">
                        <a:effectLst/>
                        <a:latin typeface="Arial MT"/>
                      </a:endParaRPr>
                    </a:p>
                  </a:txBody>
                  <a:tcPr marL="4763" marR="4763" marT="4763" marB="0" anchor="b">
                    <a:lnL>
                      <a:noFill/>
                    </a:lnL>
                    <a:lnR>
                      <a:noFill/>
                    </a:lnR>
                    <a:lnT>
                      <a:noFill/>
                    </a:lnT>
                    <a:lnB>
                      <a:noFill/>
                    </a:lnB>
                  </a:tcPr>
                </a:tc>
                <a:tc>
                  <a:txBody>
                    <a:bodyPr/>
                    <a:lstStyle/>
                    <a:p>
                      <a:pPr algn="l" fontAlgn="b"/>
                      <a:endParaRPr lang="en-US" sz="1400" b="1" i="0" u="none" strike="noStrike" baseline="0">
                        <a:effectLst/>
                        <a:latin typeface="Arial MT"/>
                      </a:endParaRPr>
                    </a:p>
                  </a:txBody>
                  <a:tcPr marL="4763" marR="4763" marT="4763" marB="0" anchor="b">
                    <a:lnL>
                      <a:noFill/>
                    </a:lnL>
                    <a:lnR>
                      <a:noFill/>
                    </a:lnR>
                    <a:lnT>
                      <a:noFill/>
                    </a:lnT>
                    <a:lnB>
                      <a:noFill/>
                    </a:lnB>
                  </a:tcPr>
                </a:tc>
                <a:tc>
                  <a:txBody>
                    <a:bodyPr/>
                    <a:lstStyle/>
                    <a:p>
                      <a:pPr algn="l" fontAlgn="b"/>
                      <a:endParaRPr lang="en-US" sz="1400" b="1" i="0" u="none" strike="noStrike" baseline="0">
                        <a:effectLst/>
                        <a:latin typeface="Arial MT"/>
                      </a:endParaRPr>
                    </a:p>
                  </a:txBody>
                  <a:tcPr marL="4763" marR="4763" marT="4763" marB="0" anchor="b">
                    <a:lnL>
                      <a:noFill/>
                    </a:lnL>
                    <a:lnR>
                      <a:noFill/>
                    </a:lnR>
                    <a:lnT>
                      <a:noFill/>
                    </a:lnT>
                    <a:lnB>
                      <a:noFill/>
                    </a:lnB>
                  </a:tcPr>
                </a:tc>
                <a:tc>
                  <a:txBody>
                    <a:bodyPr/>
                    <a:lstStyle/>
                    <a:p>
                      <a:pPr algn="ctr" fontAlgn="b"/>
                      <a:r>
                        <a:rPr lang="en-US" sz="1400" b="1" i="0" u="none" strike="noStrike" baseline="0">
                          <a:effectLst/>
                          <a:latin typeface="Arial MT"/>
                        </a:rPr>
                        <a:t>Pct</a:t>
                      </a:r>
                    </a:p>
                  </a:txBody>
                  <a:tcPr marL="4763" marR="4763" marT="4763" marB="0" anchor="b">
                    <a:lnL>
                      <a:noFill/>
                    </a:lnL>
                    <a:lnR>
                      <a:noFill/>
                    </a:lnR>
                    <a:lnT>
                      <a:noFill/>
                    </a:lnT>
                    <a:lnB>
                      <a:noFill/>
                    </a:lnB>
                  </a:tcPr>
                </a:tc>
                <a:tc>
                  <a:txBody>
                    <a:bodyPr/>
                    <a:lstStyle/>
                    <a:p>
                      <a:pPr algn="ctr" fontAlgn="b"/>
                      <a:r>
                        <a:rPr lang="en-US" sz="1400" b="1" i="0" u="none" strike="noStrike" baseline="0">
                          <a:effectLst/>
                          <a:latin typeface="Arial MT"/>
                        </a:rPr>
                        <a:t>Total Budgeted</a:t>
                      </a:r>
                    </a:p>
                  </a:txBody>
                  <a:tcPr marL="4763" marR="4763" marT="4763" marB="0" anchor="b">
                    <a:lnL>
                      <a:noFill/>
                    </a:lnL>
                    <a:lnR>
                      <a:noFill/>
                    </a:lnR>
                    <a:lnT>
                      <a:noFill/>
                    </a:lnT>
                    <a:lnB>
                      <a:noFill/>
                    </a:lnB>
                  </a:tcPr>
                </a:tc>
                <a:tc>
                  <a:txBody>
                    <a:bodyPr/>
                    <a:lstStyle/>
                    <a:p>
                      <a:pPr algn="ctr" fontAlgn="b"/>
                      <a:r>
                        <a:rPr lang="en-US" sz="1400" b="1" i="0" u="none" strike="noStrike" baseline="0">
                          <a:effectLst/>
                          <a:latin typeface="Arial MT"/>
                        </a:rPr>
                        <a:t>Per Avg House</a:t>
                      </a:r>
                    </a:p>
                  </a:txBody>
                  <a:tcPr marL="4763" marR="4763" marT="4763" marB="0" anchor="b">
                    <a:lnL>
                      <a:noFill/>
                    </a:lnL>
                    <a:lnR>
                      <a:noFill/>
                    </a:lnR>
                    <a:lnT>
                      <a:noFill/>
                    </a:lnT>
                    <a:lnB>
                      <a:noFill/>
                    </a:lnB>
                  </a:tcPr>
                </a:tc>
                <a:extLst>
                  <a:ext uri="{0D108BD9-81ED-4DB2-BD59-A6C34878D82A}">
                    <a16:rowId xmlns:a16="http://schemas.microsoft.com/office/drawing/2014/main" val="4272476360"/>
                  </a:ext>
                </a:extLst>
              </a:tr>
              <a:tr h="238760">
                <a:tc gridSpan="2">
                  <a:txBody>
                    <a:bodyPr/>
                    <a:lstStyle/>
                    <a:p>
                      <a:pPr algn="l" fontAlgn="b"/>
                      <a:r>
                        <a:rPr lang="en-US" sz="1400" b="1" i="0" u="none" strike="noStrike" baseline="0">
                          <a:effectLst/>
                          <a:latin typeface="Arial MT"/>
                        </a:rPr>
                        <a:t>General Government</a:t>
                      </a:r>
                    </a:p>
                  </a:txBody>
                  <a:tcPr marL="4763" marR="4763" marT="4763" marB="0" anchor="b">
                    <a:lnL>
                      <a:noFill/>
                    </a:lnL>
                    <a:lnR>
                      <a:noFill/>
                    </a:lnR>
                    <a:lnT>
                      <a:noFill/>
                    </a:lnT>
                    <a:lnB>
                      <a:noFill/>
                    </a:lnB>
                  </a:tcPr>
                </a:tc>
                <a:tc hMerge="1">
                  <a:txBody>
                    <a:bodyPr/>
                    <a:lstStyle/>
                    <a:p>
                      <a:endParaRPr lang="en-US"/>
                    </a:p>
                  </a:txBody>
                  <a:tcPr/>
                </a:tc>
                <a:tc>
                  <a:txBody>
                    <a:bodyPr/>
                    <a:lstStyle/>
                    <a:p>
                      <a:pPr algn="l" fontAlgn="b"/>
                      <a:endParaRPr lang="en-US" sz="1400" b="1" i="0" u="none" strike="noStrike" baseline="0">
                        <a:effectLst/>
                        <a:latin typeface="Arial MT"/>
                      </a:endParaRPr>
                    </a:p>
                  </a:txBody>
                  <a:tcPr marL="4763" marR="4763" marT="4763" marB="0" anchor="b">
                    <a:lnL>
                      <a:noFill/>
                    </a:lnL>
                    <a:lnR>
                      <a:noFill/>
                    </a:lnR>
                    <a:lnT>
                      <a:noFill/>
                    </a:lnT>
                    <a:lnB>
                      <a:noFill/>
                    </a:lnB>
                  </a:tcPr>
                </a:tc>
                <a:tc>
                  <a:txBody>
                    <a:bodyPr/>
                    <a:lstStyle/>
                    <a:p>
                      <a:pPr algn="l" fontAlgn="b"/>
                      <a:endParaRPr lang="en-US" sz="1400" b="1" i="0" u="none" strike="noStrike" baseline="0">
                        <a:effectLst/>
                        <a:latin typeface="Arial MT"/>
                      </a:endParaRPr>
                    </a:p>
                  </a:txBody>
                  <a:tcPr marL="4763" marR="4763" marT="4763" marB="0" anchor="b">
                    <a:lnL>
                      <a:noFill/>
                    </a:lnL>
                    <a:lnR>
                      <a:noFill/>
                    </a:lnR>
                    <a:lnT>
                      <a:noFill/>
                    </a:lnT>
                    <a:lnB>
                      <a:noFill/>
                    </a:lnB>
                  </a:tcPr>
                </a:tc>
                <a:tc>
                  <a:txBody>
                    <a:bodyPr/>
                    <a:lstStyle/>
                    <a:p>
                      <a:pPr algn="r" fontAlgn="b"/>
                      <a:r>
                        <a:rPr lang="en-US" sz="1400" b="1" i="0" u="none" strike="noStrike" baseline="0">
                          <a:effectLst/>
                          <a:latin typeface="Arial MT"/>
                        </a:rPr>
                        <a:t>7.54%</a:t>
                      </a:r>
                    </a:p>
                  </a:txBody>
                  <a:tcPr marL="4763" marR="4763" marT="4763" marB="0" anchor="b">
                    <a:lnL>
                      <a:noFill/>
                    </a:lnL>
                    <a:lnR>
                      <a:noFill/>
                    </a:lnR>
                    <a:lnT>
                      <a:noFill/>
                    </a:lnT>
                    <a:lnB>
                      <a:noFill/>
                    </a:lnB>
                  </a:tcPr>
                </a:tc>
                <a:tc>
                  <a:txBody>
                    <a:bodyPr/>
                    <a:lstStyle/>
                    <a:p>
                      <a:pPr algn="r" fontAlgn="b"/>
                      <a:r>
                        <a:rPr lang="en-US" sz="1400" b="1" i="0" u="none" strike="noStrike" baseline="0">
                          <a:effectLst/>
                          <a:latin typeface="Arial MT"/>
                        </a:rPr>
                        <a:t>$4,168,000.00 </a:t>
                      </a:r>
                    </a:p>
                  </a:txBody>
                  <a:tcPr marL="4763" marR="4763" marT="4763" marB="0" anchor="b">
                    <a:lnL>
                      <a:noFill/>
                    </a:lnL>
                    <a:lnR>
                      <a:noFill/>
                    </a:lnR>
                    <a:lnT>
                      <a:noFill/>
                    </a:lnT>
                    <a:lnB>
                      <a:noFill/>
                    </a:lnB>
                  </a:tcPr>
                </a:tc>
                <a:tc>
                  <a:txBody>
                    <a:bodyPr/>
                    <a:lstStyle/>
                    <a:p>
                      <a:pPr algn="r" fontAlgn="b"/>
                      <a:r>
                        <a:rPr lang="en-US" sz="1400" b="1" i="0" u="none" strike="noStrike" baseline="0">
                          <a:effectLst/>
                          <a:latin typeface="Arial MT"/>
                        </a:rPr>
                        <a:t>$222.17 </a:t>
                      </a:r>
                    </a:p>
                  </a:txBody>
                  <a:tcPr marL="4763" marR="4763" marT="4763" marB="0" anchor="b">
                    <a:lnL>
                      <a:noFill/>
                    </a:lnL>
                    <a:lnR>
                      <a:noFill/>
                    </a:lnR>
                    <a:lnT>
                      <a:noFill/>
                    </a:lnT>
                    <a:lnB>
                      <a:noFill/>
                    </a:lnB>
                  </a:tcPr>
                </a:tc>
                <a:extLst>
                  <a:ext uri="{0D108BD9-81ED-4DB2-BD59-A6C34878D82A}">
                    <a16:rowId xmlns:a16="http://schemas.microsoft.com/office/drawing/2014/main" val="1347850937"/>
                  </a:ext>
                </a:extLst>
              </a:tr>
              <a:tr h="238760">
                <a:tc gridSpan="3">
                  <a:txBody>
                    <a:bodyPr/>
                    <a:lstStyle/>
                    <a:p>
                      <a:pPr algn="l" fontAlgn="b"/>
                      <a:r>
                        <a:rPr lang="en-US" sz="1400" b="1" i="0" u="none" strike="noStrike" baseline="0">
                          <a:effectLst/>
                          <a:latin typeface="Arial MT"/>
                        </a:rPr>
                        <a:t>Land Use / Code Enforcement</a:t>
                      </a:r>
                    </a:p>
                  </a:txBody>
                  <a:tcPr marL="4763" marR="4763" marT="4763"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400" b="1" i="0" u="none" strike="noStrike" baseline="0">
                        <a:effectLst/>
                        <a:latin typeface="Arial MT"/>
                      </a:endParaRPr>
                    </a:p>
                  </a:txBody>
                  <a:tcPr marL="4763" marR="4763" marT="4763" marB="0" anchor="b">
                    <a:lnL>
                      <a:noFill/>
                    </a:lnL>
                    <a:lnR>
                      <a:noFill/>
                    </a:lnR>
                    <a:lnT>
                      <a:noFill/>
                    </a:lnT>
                    <a:lnB>
                      <a:noFill/>
                    </a:lnB>
                  </a:tcPr>
                </a:tc>
                <a:tc>
                  <a:txBody>
                    <a:bodyPr/>
                    <a:lstStyle/>
                    <a:p>
                      <a:pPr algn="r" fontAlgn="b"/>
                      <a:r>
                        <a:rPr lang="en-US" sz="1400" b="1" i="0" u="none" strike="noStrike" baseline="0">
                          <a:effectLst/>
                          <a:latin typeface="Arial MT"/>
                        </a:rPr>
                        <a:t>2.61%</a:t>
                      </a:r>
                    </a:p>
                  </a:txBody>
                  <a:tcPr marL="4763" marR="4763" marT="4763" marB="0" anchor="b">
                    <a:lnL>
                      <a:noFill/>
                    </a:lnL>
                    <a:lnR>
                      <a:noFill/>
                    </a:lnR>
                    <a:lnT>
                      <a:noFill/>
                    </a:lnT>
                    <a:lnB>
                      <a:noFill/>
                    </a:lnB>
                  </a:tcPr>
                </a:tc>
                <a:tc>
                  <a:txBody>
                    <a:bodyPr/>
                    <a:lstStyle/>
                    <a:p>
                      <a:pPr algn="r" fontAlgn="b"/>
                      <a:r>
                        <a:rPr lang="en-US" sz="1400" b="1" i="0" u="none" strike="noStrike" baseline="0">
                          <a:effectLst/>
                          <a:latin typeface="Arial MT"/>
                        </a:rPr>
                        <a:t>$1,443,100.00 </a:t>
                      </a:r>
                    </a:p>
                  </a:txBody>
                  <a:tcPr marL="4763" marR="4763" marT="4763" marB="0" anchor="b">
                    <a:lnL>
                      <a:noFill/>
                    </a:lnL>
                    <a:lnR>
                      <a:noFill/>
                    </a:lnR>
                    <a:lnT>
                      <a:noFill/>
                    </a:lnT>
                    <a:lnB>
                      <a:noFill/>
                    </a:lnB>
                  </a:tcPr>
                </a:tc>
                <a:tc>
                  <a:txBody>
                    <a:bodyPr/>
                    <a:lstStyle/>
                    <a:p>
                      <a:pPr algn="r" fontAlgn="b"/>
                      <a:r>
                        <a:rPr lang="en-US" sz="1400" b="1" i="0" u="none" strike="noStrike" baseline="0">
                          <a:effectLst/>
                          <a:latin typeface="Arial MT"/>
                        </a:rPr>
                        <a:t>$76.92 </a:t>
                      </a:r>
                    </a:p>
                  </a:txBody>
                  <a:tcPr marL="4763" marR="4763" marT="4763" marB="0" anchor="b">
                    <a:lnL>
                      <a:noFill/>
                    </a:lnL>
                    <a:lnR>
                      <a:noFill/>
                    </a:lnR>
                    <a:lnT>
                      <a:noFill/>
                    </a:lnT>
                    <a:lnB>
                      <a:noFill/>
                    </a:lnB>
                  </a:tcPr>
                </a:tc>
                <a:extLst>
                  <a:ext uri="{0D108BD9-81ED-4DB2-BD59-A6C34878D82A}">
                    <a16:rowId xmlns:a16="http://schemas.microsoft.com/office/drawing/2014/main" val="2628629491"/>
                  </a:ext>
                </a:extLst>
              </a:tr>
              <a:tr h="238760">
                <a:tc>
                  <a:txBody>
                    <a:bodyPr/>
                    <a:lstStyle/>
                    <a:p>
                      <a:pPr algn="l" fontAlgn="b"/>
                      <a:r>
                        <a:rPr lang="en-US" sz="1400" b="1" i="0" u="none" strike="noStrike" baseline="0">
                          <a:effectLst/>
                          <a:latin typeface="Arial MT"/>
                        </a:rPr>
                        <a:t>Insurance</a:t>
                      </a:r>
                    </a:p>
                  </a:txBody>
                  <a:tcPr marL="4763" marR="4763" marT="4763" marB="0" anchor="b">
                    <a:lnL>
                      <a:noFill/>
                    </a:lnL>
                    <a:lnR>
                      <a:noFill/>
                    </a:lnR>
                    <a:lnT>
                      <a:noFill/>
                    </a:lnT>
                    <a:lnB>
                      <a:noFill/>
                    </a:lnB>
                  </a:tcPr>
                </a:tc>
                <a:tc>
                  <a:txBody>
                    <a:bodyPr/>
                    <a:lstStyle/>
                    <a:p>
                      <a:pPr algn="l" fontAlgn="b"/>
                      <a:endParaRPr lang="en-US" sz="1400" b="1" i="0" u="none" strike="noStrike" baseline="0">
                        <a:effectLst/>
                        <a:latin typeface="Arial MT"/>
                      </a:endParaRPr>
                    </a:p>
                  </a:txBody>
                  <a:tcPr marL="4763" marR="4763" marT="4763" marB="0" anchor="b">
                    <a:lnL>
                      <a:noFill/>
                    </a:lnL>
                    <a:lnR>
                      <a:noFill/>
                    </a:lnR>
                    <a:lnT>
                      <a:noFill/>
                    </a:lnT>
                    <a:lnB>
                      <a:noFill/>
                    </a:lnB>
                  </a:tcPr>
                </a:tc>
                <a:tc>
                  <a:txBody>
                    <a:bodyPr/>
                    <a:lstStyle/>
                    <a:p>
                      <a:pPr algn="l" fontAlgn="b"/>
                      <a:endParaRPr lang="en-US" sz="1400" b="1" i="0" u="none" strike="noStrike" baseline="0">
                        <a:effectLst/>
                        <a:latin typeface="Arial MT"/>
                      </a:endParaRPr>
                    </a:p>
                  </a:txBody>
                  <a:tcPr marL="4763" marR="4763" marT="4763" marB="0" anchor="b">
                    <a:lnL>
                      <a:noFill/>
                    </a:lnL>
                    <a:lnR>
                      <a:noFill/>
                    </a:lnR>
                    <a:lnT>
                      <a:noFill/>
                    </a:lnT>
                    <a:lnB>
                      <a:noFill/>
                    </a:lnB>
                  </a:tcPr>
                </a:tc>
                <a:tc>
                  <a:txBody>
                    <a:bodyPr/>
                    <a:lstStyle/>
                    <a:p>
                      <a:pPr algn="l" fontAlgn="b"/>
                      <a:endParaRPr lang="en-US" sz="1400" b="1" i="0" u="none" strike="noStrike" baseline="0">
                        <a:effectLst/>
                        <a:latin typeface="Arial MT"/>
                      </a:endParaRPr>
                    </a:p>
                  </a:txBody>
                  <a:tcPr marL="4763" marR="4763" marT="4763" marB="0" anchor="b">
                    <a:lnL>
                      <a:noFill/>
                    </a:lnL>
                    <a:lnR>
                      <a:noFill/>
                    </a:lnR>
                    <a:lnT>
                      <a:noFill/>
                    </a:lnT>
                    <a:lnB>
                      <a:noFill/>
                    </a:lnB>
                  </a:tcPr>
                </a:tc>
                <a:tc>
                  <a:txBody>
                    <a:bodyPr/>
                    <a:lstStyle/>
                    <a:p>
                      <a:pPr algn="r" fontAlgn="b"/>
                      <a:r>
                        <a:rPr lang="en-US" sz="1400" b="1" i="0" u="none" strike="noStrike" baseline="0">
                          <a:effectLst/>
                          <a:latin typeface="Arial MT"/>
                        </a:rPr>
                        <a:t>13.79%</a:t>
                      </a:r>
                    </a:p>
                  </a:txBody>
                  <a:tcPr marL="4763" marR="4763" marT="4763" marB="0" anchor="b">
                    <a:lnL>
                      <a:noFill/>
                    </a:lnL>
                    <a:lnR>
                      <a:noFill/>
                    </a:lnR>
                    <a:lnT>
                      <a:noFill/>
                    </a:lnT>
                    <a:lnB>
                      <a:noFill/>
                    </a:lnB>
                  </a:tcPr>
                </a:tc>
                <a:tc>
                  <a:txBody>
                    <a:bodyPr/>
                    <a:lstStyle/>
                    <a:p>
                      <a:pPr algn="r" fontAlgn="b"/>
                      <a:r>
                        <a:rPr lang="en-US" sz="1400" b="1" i="0" u="none" strike="noStrike" baseline="0">
                          <a:effectLst/>
                          <a:latin typeface="Arial MT"/>
                        </a:rPr>
                        <a:t>$7,618,860.00 </a:t>
                      </a:r>
                    </a:p>
                  </a:txBody>
                  <a:tcPr marL="4763" marR="4763" marT="4763" marB="0" anchor="b">
                    <a:lnL>
                      <a:noFill/>
                    </a:lnL>
                    <a:lnR>
                      <a:noFill/>
                    </a:lnR>
                    <a:lnT>
                      <a:noFill/>
                    </a:lnT>
                    <a:lnB>
                      <a:noFill/>
                    </a:lnB>
                  </a:tcPr>
                </a:tc>
                <a:tc>
                  <a:txBody>
                    <a:bodyPr/>
                    <a:lstStyle/>
                    <a:p>
                      <a:pPr algn="r" fontAlgn="b"/>
                      <a:r>
                        <a:rPr lang="en-US" sz="1400" b="1" i="0" u="none" strike="noStrike" baseline="0">
                          <a:effectLst/>
                          <a:latin typeface="Arial MT"/>
                        </a:rPr>
                        <a:t>$406.11 </a:t>
                      </a:r>
                    </a:p>
                  </a:txBody>
                  <a:tcPr marL="4763" marR="4763" marT="4763" marB="0" anchor="b">
                    <a:lnL>
                      <a:noFill/>
                    </a:lnL>
                    <a:lnR>
                      <a:noFill/>
                    </a:lnR>
                    <a:lnT>
                      <a:noFill/>
                    </a:lnT>
                    <a:lnB>
                      <a:noFill/>
                    </a:lnB>
                  </a:tcPr>
                </a:tc>
                <a:extLst>
                  <a:ext uri="{0D108BD9-81ED-4DB2-BD59-A6C34878D82A}">
                    <a16:rowId xmlns:a16="http://schemas.microsoft.com/office/drawing/2014/main" val="2538764149"/>
                  </a:ext>
                </a:extLst>
              </a:tr>
              <a:tr h="238760">
                <a:tc gridSpan="2">
                  <a:txBody>
                    <a:bodyPr/>
                    <a:lstStyle/>
                    <a:p>
                      <a:pPr algn="l" fontAlgn="b"/>
                      <a:r>
                        <a:rPr lang="en-US" sz="1400" b="1" i="0" u="none" strike="noStrike" baseline="0">
                          <a:effectLst/>
                          <a:latin typeface="Arial MT"/>
                        </a:rPr>
                        <a:t>Police / Public Safety</a:t>
                      </a:r>
                    </a:p>
                  </a:txBody>
                  <a:tcPr marL="4763" marR="4763" marT="4763" marB="0" anchor="b">
                    <a:lnL>
                      <a:noFill/>
                    </a:lnL>
                    <a:lnR>
                      <a:noFill/>
                    </a:lnR>
                    <a:lnT>
                      <a:noFill/>
                    </a:lnT>
                    <a:lnB>
                      <a:noFill/>
                    </a:lnB>
                  </a:tcPr>
                </a:tc>
                <a:tc hMerge="1">
                  <a:txBody>
                    <a:bodyPr/>
                    <a:lstStyle/>
                    <a:p>
                      <a:endParaRPr lang="en-US"/>
                    </a:p>
                  </a:txBody>
                  <a:tcPr/>
                </a:tc>
                <a:tc>
                  <a:txBody>
                    <a:bodyPr/>
                    <a:lstStyle/>
                    <a:p>
                      <a:pPr algn="l" fontAlgn="b"/>
                      <a:endParaRPr lang="en-US" sz="1400" b="1" i="0" u="none" strike="noStrike" baseline="0">
                        <a:effectLst/>
                        <a:latin typeface="Arial MT"/>
                      </a:endParaRPr>
                    </a:p>
                  </a:txBody>
                  <a:tcPr marL="4763" marR="4763" marT="4763" marB="0" anchor="b">
                    <a:lnL>
                      <a:noFill/>
                    </a:lnL>
                    <a:lnR>
                      <a:noFill/>
                    </a:lnR>
                    <a:lnT>
                      <a:noFill/>
                    </a:lnT>
                    <a:lnB>
                      <a:noFill/>
                    </a:lnB>
                  </a:tcPr>
                </a:tc>
                <a:tc>
                  <a:txBody>
                    <a:bodyPr/>
                    <a:lstStyle/>
                    <a:p>
                      <a:pPr algn="l" fontAlgn="b"/>
                      <a:endParaRPr lang="en-US" sz="1400" b="1" i="0" u="none" strike="noStrike" baseline="0">
                        <a:effectLst/>
                        <a:latin typeface="Arial MT"/>
                      </a:endParaRPr>
                    </a:p>
                  </a:txBody>
                  <a:tcPr marL="4763" marR="4763" marT="4763" marB="0" anchor="b">
                    <a:lnL>
                      <a:noFill/>
                    </a:lnL>
                    <a:lnR>
                      <a:noFill/>
                    </a:lnR>
                    <a:lnT>
                      <a:noFill/>
                    </a:lnT>
                    <a:lnB>
                      <a:noFill/>
                    </a:lnB>
                  </a:tcPr>
                </a:tc>
                <a:tc>
                  <a:txBody>
                    <a:bodyPr/>
                    <a:lstStyle/>
                    <a:p>
                      <a:pPr algn="r" fontAlgn="b"/>
                      <a:r>
                        <a:rPr lang="en-US" sz="1400" b="1" i="0" u="none" strike="noStrike" baseline="0">
                          <a:effectLst/>
                          <a:latin typeface="Arial MT"/>
                        </a:rPr>
                        <a:t>25.28%</a:t>
                      </a:r>
                    </a:p>
                  </a:txBody>
                  <a:tcPr marL="4763" marR="4763" marT="4763" marB="0" anchor="b">
                    <a:lnL>
                      <a:noFill/>
                    </a:lnL>
                    <a:lnR>
                      <a:noFill/>
                    </a:lnR>
                    <a:lnT>
                      <a:noFill/>
                    </a:lnT>
                    <a:lnB>
                      <a:noFill/>
                    </a:lnB>
                  </a:tcPr>
                </a:tc>
                <a:tc>
                  <a:txBody>
                    <a:bodyPr/>
                    <a:lstStyle/>
                    <a:p>
                      <a:pPr algn="r" fontAlgn="b"/>
                      <a:r>
                        <a:rPr lang="en-US" sz="1400" b="1" i="0" u="none" strike="noStrike" baseline="0">
                          <a:effectLst/>
                          <a:latin typeface="Arial MT"/>
                        </a:rPr>
                        <a:t>$13,968,095.09 </a:t>
                      </a:r>
                    </a:p>
                  </a:txBody>
                  <a:tcPr marL="4763" marR="4763" marT="4763" marB="0" anchor="b">
                    <a:lnL>
                      <a:noFill/>
                    </a:lnL>
                    <a:lnR>
                      <a:noFill/>
                    </a:lnR>
                    <a:lnT>
                      <a:noFill/>
                    </a:lnT>
                    <a:lnB>
                      <a:noFill/>
                    </a:lnB>
                  </a:tcPr>
                </a:tc>
                <a:tc>
                  <a:txBody>
                    <a:bodyPr/>
                    <a:lstStyle/>
                    <a:p>
                      <a:pPr algn="r" fontAlgn="b"/>
                      <a:r>
                        <a:rPr lang="en-US" sz="1400" b="1" i="0" u="none" strike="noStrike" baseline="0">
                          <a:effectLst/>
                          <a:latin typeface="Arial MT"/>
                        </a:rPr>
                        <a:t>$744.54 </a:t>
                      </a:r>
                    </a:p>
                  </a:txBody>
                  <a:tcPr marL="4763" marR="4763" marT="4763" marB="0" anchor="b">
                    <a:lnL>
                      <a:noFill/>
                    </a:lnL>
                    <a:lnR>
                      <a:noFill/>
                    </a:lnR>
                    <a:lnT>
                      <a:noFill/>
                    </a:lnT>
                    <a:lnB>
                      <a:noFill/>
                    </a:lnB>
                  </a:tcPr>
                </a:tc>
                <a:extLst>
                  <a:ext uri="{0D108BD9-81ED-4DB2-BD59-A6C34878D82A}">
                    <a16:rowId xmlns:a16="http://schemas.microsoft.com/office/drawing/2014/main" val="2614567699"/>
                  </a:ext>
                </a:extLst>
              </a:tr>
              <a:tr h="238760">
                <a:tc gridSpan="3">
                  <a:txBody>
                    <a:bodyPr/>
                    <a:lstStyle/>
                    <a:p>
                      <a:pPr algn="l" fontAlgn="b"/>
                      <a:r>
                        <a:rPr lang="en-US" sz="1400" b="1" i="0" u="none" strike="noStrike" baseline="0">
                          <a:effectLst/>
                          <a:latin typeface="Arial MT"/>
                        </a:rPr>
                        <a:t>Capital Improvement Fund</a:t>
                      </a:r>
                    </a:p>
                  </a:txBody>
                  <a:tcPr marL="4763" marR="4763" marT="4763"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400" b="1" i="0" u="none" strike="noStrike" baseline="0">
                        <a:effectLst/>
                        <a:latin typeface="Arial MT"/>
                      </a:endParaRPr>
                    </a:p>
                  </a:txBody>
                  <a:tcPr marL="4763" marR="4763" marT="4763" marB="0" anchor="b">
                    <a:lnL>
                      <a:noFill/>
                    </a:lnL>
                    <a:lnR>
                      <a:noFill/>
                    </a:lnR>
                    <a:lnT>
                      <a:noFill/>
                    </a:lnT>
                    <a:lnB>
                      <a:noFill/>
                    </a:lnB>
                  </a:tcPr>
                </a:tc>
                <a:tc>
                  <a:txBody>
                    <a:bodyPr/>
                    <a:lstStyle/>
                    <a:p>
                      <a:pPr algn="r" fontAlgn="b"/>
                      <a:r>
                        <a:rPr lang="en-US" sz="1400" b="1" i="0" u="none" strike="noStrike" baseline="0">
                          <a:effectLst/>
                          <a:latin typeface="Arial MT"/>
                        </a:rPr>
                        <a:t>0.91%</a:t>
                      </a:r>
                    </a:p>
                  </a:txBody>
                  <a:tcPr marL="4763" marR="4763" marT="4763" marB="0" anchor="b">
                    <a:lnL>
                      <a:noFill/>
                    </a:lnL>
                    <a:lnR>
                      <a:noFill/>
                    </a:lnR>
                    <a:lnT>
                      <a:noFill/>
                    </a:lnT>
                    <a:lnB>
                      <a:noFill/>
                    </a:lnB>
                  </a:tcPr>
                </a:tc>
                <a:tc>
                  <a:txBody>
                    <a:bodyPr/>
                    <a:lstStyle/>
                    <a:p>
                      <a:pPr algn="r" fontAlgn="b"/>
                      <a:r>
                        <a:rPr lang="en-US" sz="1400" b="1" i="0" u="none" strike="noStrike" baseline="0">
                          <a:effectLst/>
                          <a:latin typeface="Arial MT"/>
                        </a:rPr>
                        <a:t>$500,000.00 </a:t>
                      </a:r>
                    </a:p>
                  </a:txBody>
                  <a:tcPr marL="4763" marR="4763" marT="4763" marB="0" anchor="b">
                    <a:lnL>
                      <a:noFill/>
                    </a:lnL>
                    <a:lnR>
                      <a:noFill/>
                    </a:lnR>
                    <a:lnT>
                      <a:noFill/>
                    </a:lnT>
                    <a:lnB>
                      <a:noFill/>
                    </a:lnB>
                  </a:tcPr>
                </a:tc>
                <a:tc>
                  <a:txBody>
                    <a:bodyPr/>
                    <a:lstStyle/>
                    <a:p>
                      <a:pPr algn="r" fontAlgn="b"/>
                      <a:r>
                        <a:rPr lang="en-US" sz="1400" b="1" i="0" u="none" strike="noStrike" baseline="0">
                          <a:effectLst/>
                          <a:latin typeface="Arial MT"/>
                        </a:rPr>
                        <a:t>$26.65 </a:t>
                      </a:r>
                    </a:p>
                  </a:txBody>
                  <a:tcPr marL="4763" marR="4763" marT="4763" marB="0" anchor="b">
                    <a:lnL>
                      <a:noFill/>
                    </a:lnL>
                    <a:lnR>
                      <a:noFill/>
                    </a:lnR>
                    <a:lnT>
                      <a:noFill/>
                    </a:lnT>
                    <a:lnB>
                      <a:noFill/>
                    </a:lnB>
                  </a:tcPr>
                </a:tc>
                <a:extLst>
                  <a:ext uri="{0D108BD9-81ED-4DB2-BD59-A6C34878D82A}">
                    <a16:rowId xmlns:a16="http://schemas.microsoft.com/office/drawing/2014/main" val="1782146068"/>
                  </a:ext>
                </a:extLst>
              </a:tr>
              <a:tr h="238760">
                <a:tc gridSpan="3">
                  <a:txBody>
                    <a:bodyPr/>
                    <a:lstStyle/>
                    <a:p>
                      <a:pPr algn="l" fontAlgn="b"/>
                      <a:r>
                        <a:rPr lang="en-US" sz="1400" b="1" i="0" u="none" strike="noStrike" baseline="0">
                          <a:effectLst/>
                          <a:latin typeface="Arial MT"/>
                        </a:rPr>
                        <a:t>Road Maintenance / Public Works</a:t>
                      </a:r>
                    </a:p>
                  </a:txBody>
                  <a:tcPr marL="4763" marR="4763" marT="4763"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400" b="1" i="0" u="none" strike="noStrike" baseline="0">
                        <a:effectLst/>
                        <a:latin typeface="Arial MT"/>
                      </a:endParaRPr>
                    </a:p>
                  </a:txBody>
                  <a:tcPr marL="4763" marR="4763" marT="4763" marB="0" anchor="b">
                    <a:lnL>
                      <a:noFill/>
                    </a:lnL>
                    <a:lnR>
                      <a:noFill/>
                    </a:lnR>
                    <a:lnT>
                      <a:noFill/>
                    </a:lnT>
                    <a:lnB>
                      <a:noFill/>
                    </a:lnB>
                  </a:tcPr>
                </a:tc>
                <a:tc>
                  <a:txBody>
                    <a:bodyPr/>
                    <a:lstStyle/>
                    <a:p>
                      <a:pPr algn="r" fontAlgn="b"/>
                      <a:r>
                        <a:rPr lang="en-US" sz="1400" b="1" i="0" u="none" strike="noStrike" baseline="0">
                          <a:effectLst/>
                          <a:latin typeface="Arial MT"/>
                        </a:rPr>
                        <a:t>11.95%</a:t>
                      </a:r>
                    </a:p>
                  </a:txBody>
                  <a:tcPr marL="4763" marR="4763" marT="4763" marB="0" anchor="b">
                    <a:lnL>
                      <a:noFill/>
                    </a:lnL>
                    <a:lnR>
                      <a:noFill/>
                    </a:lnR>
                    <a:lnT>
                      <a:noFill/>
                    </a:lnT>
                    <a:lnB>
                      <a:noFill/>
                    </a:lnB>
                  </a:tcPr>
                </a:tc>
                <a:tc>
                  <a:txBody>
                    <a:bodyPr/>
                    <a:lstStyle/>
                    <a:p>
                      <a:pPr algn="r" fontAlgn="b"/>
                      <a:r>
                        <a:rPr lang="en-US" sz="1400" b="1" i="0" u="none" strike="noStrike" baseline="0">
                          <a:effectLst/>
                          <a:latin typeface="Arial MT"/>
                        </a:rPr>
                        <a:t>$6,603,259.33 </a:t>
                      </a:r>
                    </a:p>
                  </a:txBody>
                  <a:tcPr marL="4763" marR="4763" marT="4763" marB="0" anchor="b">
                    <a:lnL>
                      <a:noFill/>
                    </a:lnL>
                    <a:lnR>
                      <a:noFill/>
                    </a:lnR>
                    <a:lnT>
                      <a:noFill/>
                    </a:lnT>
                    <a:lnB>
                      <a:noFill/>
                    </a:lnB>
                  </a:tcPr>
                </a:tc>
                <a:tc>
                  <a:txBody>
                    <a:bodyPr/>
                    <a:lstStyle/>
                    <a:p>
                      <a:pPr algn="r" fontAlgn="b"/>
                      <a:r>
                        <a:rPr lang="en-US" sz="1400" b="1" i="0" u="none" strike="noStrike" baseline="0">
                          <a:effectLst/>
                          <a:latin typeface="Arial MT"/>
                        </a:rPr>
                        <a:t>$351.97 </a:t>
                      </a:r>
                    </a:p>
                  </a:txBody>
                  <a:tcPr marL="4763" marR="4763" marT="4763" marB="0" anchor="b">
                    <a:lnL>
                      <a:noFill/>
                    </a:lnL>
                    <a:lnR>
                      <a:noFill/>
                    </a:lnR>
                    <a:lnT>
                      <a:noFill/>
                    </a:lnT>
                    <a:lnB>
                      <a:noFill/>
                    </a:lnB>
                  </a:tcPr>
                </a:tc>
                <a:extLst>
                  <a:ext uri="{0D108BD9-81ED-4DB2-BD59-A6C34878D82A}">
                    <a16:rowId xmlns:a16="http://schemas.microsoft.com/office/drawing/2014/main" val="579657634"/>
                  </a:ext>
                </a:extLst>
              </a:tr>
              <a:tr h="238760">
                <a:tc gridSpan="3">
                  <a:txBody>
                    <a:bodyPr/>
                    <a:lstStyle/>
                    <a:p>
                      <a:pPr algn="l" fontAlgn="b"/>
                      <a:r>
                        <a:rPr lang="en-US" sz="1400" b="1" i="0" u="none" strike="noStrike" baseline="0">
                          <a:effectLst/>
                          <a:latin typeface="Arial MT"/>
                        </a:rPr>
                        <a:t>Recreation  / Education / Health</a:t>
                      </a:r>
                    </a:p>
                  </a:txBody>
                  <a:tcPr marL="4763" marR="4763" marT="4763"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400" b="1" i="0" u="none" strike="noStrike" baseline="0">
                        <a:effectLst/>
                        <a:latin typeface="Arial MT"/>
                      </a:endParaRPr>
                    </a:p>
                  </a:txBody>
                  <a:tcPr marL="4763" marR="4763" marT="4763" marB="0" anchor="b">
                    <a:lnL>
                      <a:noFill/>
                    </a:lnL>
                    <a:lnR>
                      <a:noFill/>
                    </a:lnR>
                    <a:lnT>
                      <a:noFill/>
                    </a:lnT>
                    <a:lnB>
                      <a:noFill/>
                    </a:lnB>
                  </a:tcPr>
                </a:tc>
                <a:tc>
                  <a:txBody>
                    <a:bodyPr/>
                    <a:lstStyle/>
                    <a:p>
                      <a:pPr algn="r" fontAlgn="b"/>
                      <a:r>
                        <a:rPr lang="en-US" sz="1400" b="1" i="0" u="none" strike="noStrike" baseline="0">
                          <a:effectLst/>
                          <a:latin typeface="Arial MT"/>
                        </a:rPr>
                        <a:t>3.98%</a:t>
                      </a:r>
                    </a:p>
                  </a:txBody>
                  <a:tcPr marL="4763" marR="4763" marT="4763" marB="0" anchor="b">
                    <a:lnL>
                      <a:noFill/>
                    </a:lnL>
                    <a:lnR>
                      <a:noFill/>
                    </a:lnR>
                    <a:lnT>
                      <a:noFill/>
                    </a:lnT>
                    <a:lnB>
                      <a:noFill/>
                    </a:lnB>
                  </a:tcPr>
                </a:tc>
                <a:tc>
                  <a:txBody>
                    <a:bodyPr/>
                    <a:lstStyle/>
                    <a:p>
                      <a:pPr algn="r" fontAlgn="b"/>
                      <a:r>
                        <a:rPr lang="en-US" sz="1400" b="1" i="0" u="none" strike="noStrike" baseline="0">
                          <a:effectLst/>
                          <a:latin typeface="Arial MT"/>
                        </a:rPr>
                        <a:t>$2,196,078.44 </a:t>
                      </a:r>
                    </a:p>
                  </a:txBody>
                  <a:tcPr marL="4763" marR="4763" marT="4763" marB="0" anchor="b">
                    <a:lnL>
                      <a:noFill/>
                    </a:lnL>
                    <a:lnR>
                      <a:noFill/>
                    </a:lnR>
                    <a:lnT>
                      <a:noFill/>
                    </a:lnT>
                    <a:lnB>
                      <a:noFill/>
                    </a:lnB>
                  </a:tcPr>
                </a:tc>
                <a:tc>
                  <a:txBody>
                    <a:bodyPr/>
                    <a:lstStyle/>
                    <a:p>
                      <a:pPr algn="r" fontAlgn="b"/>
                      <a:r>
                        <a:rPr lang="en-US" sz="1400" b="1" i="0" u="none" strike="noStrike" baseline="0">
                          <a:effectLst/>
                          <a:latin typeface="Arial MT"/>
                        </a:rPr>
                        <a:t>$117.06 </a:t>
                      </a:r>
                    </a:p>
                  </a:txBody>
                  <a:tcPr marL="4763" marR="4763" marT="4763" marB="0" anchor="b">
                    <a:lnL>
                      <a:noFill/>
                    </a:lnL>
                    <a:lnR>
                      <a:noFill/>
                    </a:lnR>
                    <a:lnT>
                      <a:noFill/>
                    </a:lnT>
                    <a:lnB>
                      <a:noFill/>
                    </a:lnB>
                  </a:tcPr>
                </a:tc>
                <a:extLst>
                  <a:ext uri="{0D108BD9-81ED-4DB2-BD59-A6C34878D82A}">
                    <a16:rowId xmlns:a16="http://schemas.microsoft.com/office/drawing/2014/main" val="1795963355"/>
                  </a:ext>
                </a:extLst>
              </a:tr>
              <a:tr h="238760">
                <a:tc>
                  <a:txBody>
                    <a:bodyPr/>
                    <a:lstStyle/>
                    <a:p>
                      <a:pPr algn="l" fontAlgn="b"/>
                      <a:r>
                        <a:rPr lang="en-US" sz="1400" b="1" i="0" u="none" strike="noStrike" baseline="0">
                          <a:effectLst/>
                          <a:latin typeface="Arial MT"/>
                        </a:rPr>
                        <a:t>Library</a:t>
                      </a:r>
                    </a:p>
                  </a:txBody>
                  <a:tcPr marL="4763" marR="4763" marT="4763" marB="0" anchor="b">
                    <a:lnL>
                      <a:noFill/>
                    </a:lnL>
                    <a:lnR>
                      <a:noFill/>
                    </a:lnR>
                    <a:lnT>
                      <a:noFill/>
                    </a:lnT>
                    <a:lnB>
                      <a:noFill/>
                    </a:lnB>
                  </a:tcPr>
                </a:tc>
                <a:tc>
                  <a:txBody>
                    <a:bodyPr/>
                    <a:lstStyle/>
                    <a:p>
                      <a:pPr algn="l" fontAlgn="b"/>
                      <a:endParaRPr lang="en-US" sz="1400" b="1" i="0" u="none" strike="noStrike" baseline="0">
                        <a:effectLst/>
                        <a:latin typeface="Arial MT"/>
                      </a:endParaRPr>
                    </a:p>
                  </a:txBody>
                  <a:tcPr marL="4763" marR="4763" marT="4763" marB="0" anchor="b">
                    <a:lnL>
                      <a:noFill/>
                    </a:lnL>
                    <a:lnR>
                      <a:noFill/>
                    </a:lnR>
                    <a:lnT>
                      <a:noFill/>
                    </a:lnT>
                    <a:lnB>
                      <a:noFill/>
                    </a:lnB>
                  </a:tcPr>
                </a:tc>
                <a:tc>
                  <a:txBody>
                    <a:bodyPr/>
                    <a:lstStyle/>
                    <a:p>
                      <a:pPr algn="l" fontAlgn="b"/>
                      <a:endParaRPr lang="en-US" sz="1400" b="1" i="0" u="none" strike="noStrike" baseline="0">
                        <a:effectLst/>
                        <a:latin typeface="Arial MT"/>
                      </a:endParaRPr>
                    </a:p>
                  </a:txBody>
                  <a:tcPr marL="4763" marR="4763" marT="4763" marB="0" anchor="b">
                    <a:lnL>
                      <a:noFill/>
                    </a:lnL>
                    <a:lnR>
                      <a:noFill/>
                    </a:lnR>
                    <a:lnT>
                      <a:noFill/>
                    </a:lnT>
                    <a:lnB>
                      <a:noFill/>
                    </a:lnB>
                  </a:tcPr>
                </a:tc>
                <a:tc>
                  <a:txBody>
                    <a:bodyPr/>
                    <a:lstStyle/>
                    <a:p>
                      <a:pPr algn="l" fontAlgn="b"/>
                      <a:endParaRPr lang="en-US" sz="1400" b="1" i="0" u="none" strike="noStrike" baseline="0">
                        <a:effectLst/>
                        <a:latin typeface="Arial MT"/>
                      </a:endParaRPr>
                    </a:p>
                  </a:txBody>
                  <a:tcPr marL="4763" marR="4763" marT="4763" marB="0" anchor="b">
                    <a:lnL>
                      <a:noFill/>
                    </a:lnL>
                    <a:lnR>
                      <a:noFill/>
                    </a:lnR>
                    <a:lnT>
                      <a:noFill/>
                    </a:lnT>
                    <a:lnB>
                      <a:noFill/>
                    </a:lnB>
                  </a:tcPr>
                </a:tc>
                <a:tc>
                  <a:txBody>
                    <a:bodyPr/>
                    <a:lstStyle/>
                    <a:p>
                      <a:pPr algn="r" fontAlgn="b"/>
                      <a:r>
                        <a:rPr lang="en-US" sz="1400" b="1" i="0" u="none" strike="noStrike" baseline="0">
                          <a:effectLst/>
                          <a:latin typeface="Arial MT"/>
                        </a:rPr>
                        <a:t>3.71%</a:t>
                      </a:r>
                    </a:p>
                  </a:txBody>
                  <a:tcPr marL="4763" marR="4763" marT="4763" marB="0" anchor="b">
                    <a:lnL>
                      <a:noFill/>
                    </a:lnL>
                    <a:lnR>
                      <a:noFill/>
                    </a:lnR>
                    <a:lnT>
                      <a:noFill/>
                    </a:lnT>
                    <a:lnB>
                      <a:noFill/>
                    </a:lnB>
                  </a:tcPr>
                </a:tc>
                <a:tc>
                  <a:txBody>
                    <a:bodyPr/>
                    <a:lstStyle/>
                    <a:p>
                      <a:pPr algn="r" fontAlgn="b"/>
                      <a:r>
                        <a:rPr lang="en-US" sz="1400" b="1" i="0" u="none" strike="noStrike" baseline="0">
                          <a:effectLst/>
                          <a:latin typeface="Arial MT"/>
                        </a:rPr>
                        <a:t>$2,050,413.00 </a:t>
                      </a:r>
                    </a:p>
                  </a:txBody>
                  <a:tcPr marL="4763" marR="4763" marT="4763" marB="0" anchor="b">
                    <a:lnL>
                      <a:noFill/>
                    </a:lnL>
                    <a:lnR>
                      <a:noFill/>
                    </a:lnR>
                    <a:lnT>
                      <a:noFill/>
                    </a:lnT>
                    <a:lnB>
                      <a:noFill/>
                    </a:lnB>
                  </a:tcPr>
                </a:tc>
                <a:tc>
                  <a:txBody>
                    <a:bodyPr/>
                    <a:lstStyle/>
                    <a:p>
                      <a:pPr algn="r" fontAlgn="b"/>
                      <a:r>
                        <a:rPr lang="en-US" sz="1400" b="1" i="0" u="none" strike="noStrike" baseline="0">
                          <a:effectLst/>
                          <a:latin typeface="Arial MT"/>
                        </a:rPr>
                        <a:t>$109.29 </a:t>
                      </a:r>
                    </a:p>
                  </a:txBody>
                  <a:tcPr marL="4763" marR="4763" marT="4763" marB="0" anchor="b">
                    <a:lnL>
                      <a:noFill/>
                    </a:lnL>
                    <a:lnR>
                      <a:noFill/>
                    </a:lnR>
                    <a:lnT>
                      <a:noFill/>
                    </a:lnT>
                    <a:lnB>
                      <a:noFill/>
                    </a:lnB>
                  </a:tcPr>
                </a:tc>
                <a:extLst>
                  <a:ext uri="{0D108BD9-81ED-4DB2-BD59-A6C34878D82A}">
                    <a16:rowId xmlns:a16="http://schemas.microsoft.com/office/drawing/2014/main" val="334610203"/>
                  </a:ext>
                </a:extLst>
              </a:tr>
              <a:tr h="238760">
                <a:tc gridSpan="3">
                  <a:txBody>
                    <a:bodyPr/>
                    <a:lstStyle/>
                    <a:p>
                      <a:pPr algn="l" fontAlgn="b"/>
                      <a:r>
                        <a:rPr lang="en-US" sz="1400" b="1" i="0" u="none" strike="noStrike" baseline="0">
                          <a:effectLst/>
                          <a:latin typeface="Arial MT"/>
                        </a:rPr>
                        <a:t>Utilities and Bulk Expenses</a:t>
                      </a:r>
                    </a:p>
                  </a:txBody>
                  <a:tcPr marL="4763" marR="4763" marT="4763"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400" b="1" i="0" u="none" strike="noStrike" baseline="0">
                        <a:effectLst/>
                        <a:latin typeface="Arial MT"/>
                      </a:endParaRPr>
                    </a:p>
                  </a:txBody>
                  <a:tcPr marL="4763" marR="4763" marT="4763" marB="0" anchor="b">
                    <a:lnL>
                      <a:noFill/>
                    </a:lnL>
                    <a:lnR>
                      <a:noFill/>
                    </a:lnR>
                    <a:lnT>
                      <a:noFill/>
                    </a:lnT>
                    <a:lnB>
                      <a:noFill/>
                    </a:lnB>
                  </a:tcPr>
                </a:tc>
                <a:tc>
                  <a:txBody>
                    <a:bodyPr/>
                    <a:lstStyle/>
                    <a:p>
                      <a:pPr algn="r" fontAlgn="b"/>
                      <a:r>
                        <a:rPr lang="en-US" sz="1400" b="1" i="0" u="none" strike="noStrike" baseline="0">
                          <a:effectLst/>
                          <a:latin typeface="Arial MT"/>
                        </a:rPr>
                        <a:t>3.04%</a:t>
                      </a:r>
                    </a:p>
                  </a:txBody>
                  <a:tcPr marL="4763" marR="4763" marT="4763" marB="0" anchor="b">
                    <a:lnL>
                      <a:noFill/>
                    </a:lnL>
                    <a:lnR>
                      <a:noFill/>
                    </a:lnR>
                    <a:lnT>
                      <a:noFill/>
                    </a:lnT>
                    <a:lnB>
                      <a:noFill/>
                    </a:lnB>
                  </a:tcPr>
                </a:tc>
                <a:tc>
                  <a:txBody>
                    <a:bodyPr/>
                    <a:lstStyle/>
                    <a:p>
                      <a:pPr algn="r" fontAlgn="b"/>
                      <a:r>
                        <a:rPr lang="en-US" sz="1400" b="1" i="0" u="none" strike="noStrike" baseline="0">
                          <a:effectLst/>
                          <a:latin typeface="Arial MT"/>
                        </a:rPr>
                        <a:t>$1,680,000.00 </a:t>
                      </a:r>
                    </a:p>
                  </a:txBody>
                  <a:tcPr marL="4763" marR="4763" marT="4763" marB="0" anchor="b">
                    <a:lnL>
                      <a:noFill/>
                    </a:lnL>
                    <a:lnR>
                      <a:noFill/>
                    </a:lnR>
                    <a:lnT>
                      <a:noFill/>
                    </a:lnT>
                    <a:lnB>
                      <a:noFill/>
                    </a:lnB>
                  </a:tcPr>
                </a:tc>
                <a:tc>
                  <a:txBody>
                    <a:bodyPr/>
                    <a:lstStyle/>
                    <a:p>
                      <a:pPr algn="r" fontAlgn="b"/>
                      <a:r>
                        <a:rPr lang="en-US" sz="1400" b="1" i="0" u="none" strike="noStrike" baseline="0" dirty="0">
                          <a:effectLst/>
                          <a:latin typeface="Arial MT"/>
                        </a:rPr>
                        <a:t>$89.55 </a:t>
                      </a:r>
                    </a:p>
                  </a:txBody>
                  <a:tcPr marL="4763" marR="4763" marT="4763" marB="0" anchor="b">
                    <a:lnL>
                      <a:noFill/>
                    </a:lnL>
                    <a:lnR>
                      <a:noFill/>
                    </a:lnR>
                    <a:lnT>
                      <a:noFill/>
                    </a:lnT>
                    <a:lnB>
                      <a:noFill/>
                    </a:lnB>
                  </a:tcPr>
                </a:tc>
                <a:extLst>
                  <a:ext uri="{0D108BD9-81ED-4DB2-BD59-A6C34878D82A}">
                    <a16:rowId xmlns:a16="http://schemas.microsoft.com/office/drawing/2014/main" val="353536136"/>
                  </a:ext>
                </a:extLst>
              </a:tr>
              <a:tr h="238760">
                <a:tc gridSpan="3">
                  <a:txBody>
                    <a:bodyPr/>
                    <a:lstStyle/>
                    <a:p>
                      <a:pPr algn="l" fontAlgn="b"/>
                      <a:r>
                        <a:rPr lang="en-US" sz="1400" b="1" i="0" u="none" strike="noStrike" baseline="0">
                          <a:effectLst/>
                          <a:latin typeface="Arial MT"/>
                        </a:rPr>
                        <a:t>Deferred and Statutory Charges</a:t>
                      </a:r>
                    </a:p>
                  </a:txBody>
                  <a:tcPr marL="4763" marR="4763" marT="4763"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400" b="1" i="0" u="none" strike="noStrike" baseline="0">
                        <a:effectLst/>
                        <a:latin typeface="Arial MT"/>
                      </a:endParaRPr>
                    </a:p>
                  </a:txBody>
                  <a:tcPr marL="4763" marR="4763" marT="4763" marB="0" anchor="b">
                    <a:lnL>
                      <a:noFill/>
                    </a:lnL>
                    <a:lnR>
                      <a:noFill/>
                    </a:lnR>
                    <a:lnT>
                      <a:noFill/>
                    </a:lnT>
                    <a:lnB>
                      <a:noFill/>
                    </a:lnB>
                  </a:tcPr>
                </a:tc>
                <a:tc>
                  <a:txBody>
                    <a:bodyPr/>
                    <a:lstStyle/>
                    <a:p>
                      <a:pPr algn="r" fontAlgn="b"/>
                      <a:r>
                        <a:rPr lang="en-US" sz="1400" b="1" i="0" u="none" strike="noStrike" baseline="0">
                          <a:effectLst/>
                          <a:latin typeface="Arial MT"/>
                        </a:rPr>
                        <a:t>9.68%</a:t>
                      </a:r>
                    </a:p>
                  </a:txBody>
                  <a:tcPr marL="4763" marR="4763" marT="4763" marB="0" anchor="b">
                    <a:lnL>
                      <a:noFill/>
                    </a:lnL>
                    <a:lnR>
                      <a:noFill/>
                    </a:lnR>
                    <a:lnT>
                      <a:noFill/>
                    </a:lnT>
                    <a:lnB>
                      <a:noFill/>
                    </a:lnB>
                  </a:tcPr>
                </a:tc>
                <a:tc>
                  <a:txBody>
                    <a:bodyPr/>
                    <a:lstStyle/>
                    <a:p>
                      <a:pPr algn="r" fontAlgn="b"/>
                      <a:r>
                        <a:rPr lang="en-US" sz="1400" b="1" i="0" u="none" strike="noStrike" baseline="0">
                          <a:effectLst/>
                          <a:latin typeface="Arial MT"/>
                        </a:rPr>
                        <a:t>$5,346,785.00 </a:t>
                      </a:r>
                    </a:p>
                  </a:txBody>
                  <a:tcPr marL="4763" marR="4763" marT="4763" marB="0" anchor="b">
                    <a:lnL>
                      <a:noFill/>
                    </a:lnL>
                    <a:lnR>
                      <a:noFill/>
                    </a:lnR>
                    <a:lnT>
                      <a:noFill/>
                    </a:lnT>
                    <a:lnB>
                      <a:noFill/>
                    </a:lnB>
                  </a:tcPr>
                </a:tc>
                <a:tc>
                  <a:txBody>
                    <a:bodyPr/>
                    <a:lstStyle/>
                    <a:p>
                      <a:pPr algn="r" fontAlgn="b"/>
                      <a:r>
                        <a:rPr lang="en-US" sz="1400" b="1" i="0" u="none" strike="noStrike" baseline="0">
                          <a:effectLst/>
                          <a:latin typeface="Arial MT"/>
                        </a:rPr>
                        <a:t>$285.00 </a:t>
                      </a:r>
                    </a:p>
                  </a:txBody>
                  <a:tcPr marL="4763" marR="4763" marT="4763" marB="0" anchor="b">
                    <a:lnL>
                      <a:noFill/>
                    </a:lnL>
                    <a:lnR>
                      <a:noFill/>
                    </a:lnR>
                    <a:lnT>
                      <a:noFill/>
                    </a:lnT>
                    <a:lnB>
                      <a:noFill/>
                    </a:lnB>
                  </a:tcPr>
                </a:tc>
                <a:extLst>
                  <a:ext uri="{0D108BD9-81ED-4DB2-BD59-A6C34878D82A}">
                    <a16:rowId xmlns:a16="http://schemas.microsoft.com/office/drawing/2014/main" val="2096090578"/>
                  </a:ext>
                </a:extLst>
              </a:tr>
              <a:tr h="238760">
                <a:tc gridSpan="2">
                  <a:txBody>
                    <a:bodyPr/>
                    <a:lstStyle/>
                    <a:p>
                      <a:pPr algn="l" fontAlgn="b"/>
                      <a:r>
                        <a:rPr lang="en-US" sz="1400" b="1" i="0" u="none" strike="noStrike" baseline="0">
                          <a:effectLst/>
                          <a:latin typeface="Arial MT"/>
                        </a:rPr>
                        <a:t>Shared Services</a:t>
                      </a:r>
                    </a:p>
                  </a:txBody>
                  <a:tcPr marL="4763" marR="4763" marT="4763" marB="0" anchor="b">
                    <a:lnL>
                      <a:noFill/>
                    </a:lnL>
                    <a:lnR>
                      <a:noFill/>
                    </a:lnR>
                    <a:lnT>
                      <a:noFill/>
                    </a:lnT>
                    <a:lnB>
                      <a:noFill/>
                    </a:lnB>
                  </a:tcPr>
                </a:tc>
                <a:tc hMerge="1">
                  <a:txBody>
                    <a:bodyPr/>
                    <a:lstStyle/>
                    <a:p>
                      <a:endParaRPr lang="en-US"/>
                    </a:p>
                  </a:txBody>
                  <a:tcPr/>
                </a:tc>
                <a:tc>
                  <a:txBody>
                    <a:bodyPr/>
                    <a:lstStyle/>
                    <a:p>
                      <a:pPr algn="l" fontAlgn="b"/>
                      <a:endParaRPr lang="en-US" sz="1400" b="1" i="0" u="none" strike="noStrike" baseline="0">
                        <a:effectLst/>
                        <a:latin typeface="Arial MT"/>
                      </a:endParaRPr>
                    </a:p>
                  </a:txBody>
                  <a:tcPr marL="4763" marR="4763" marT="4763" marB="0" anchor="b">
                    <a:lnL>
                      <a:noFill/>
                    </a:lnL>
                    <a:lnR>
                      <a:noFill/>
                    </a:lnR>
                    <a:lnT>
                      <a:noFill/>
                    </a:lnT>
                    <a:lnB>
                      <a:noFill/>
                    </a:lnB>
                  </a:tcPr>
                </a:tc>
                <a:tc>
                  <a:txBody>
                    <a:bodyPr/>
                    <a:lstStyle/>
                    <a:p>
                      <a:pPr algn="l" fontAlgn="b"/>
                      <a:endParaRPr lang="en-US" sz="1400" b="1" i="0" u="none" strike="noStrike" baseline="0">
                        <a:effectLst/>
                        <a:latin typeface="Arial MT"/>
                      </a:endParaRPr>
                    </a:p>
                  </a:txBody>
                  <a:tcPr marL="4763" marR="4763" marT="4763" marB="0" anchor="b">
                    <a:lnL>
                      <a:noFill/>
                    </a:lnL>
                    <a:lnR>
                      <a:noFill/>
                    </a:lnR>
                    <a:lnT>
                      <a:noFill/>
                    </a:lnT>
                    <a:lnB>
                      <a:noFill/>
                    </a:lnB>
                  </a:tcPr>
                </a:tc>
                <a:tc>
                  <a:txBody>
                    <a:bodyPr/>
                    <a:lstStyle/>
                    <a:p>
                      <a:pPr algn="r" fontAlgn="b"/>
                      <a:r>
                        <a:rPr lang="en-US" sz="1400" b="1" i="0" u="none" strike="noStrike" baseline="0">
                          <a:effectLst/>
                          <a:latin typeface="Arial MT"/>
                        </a:rPr>
                        <a:t>2.08%</a:t>
                      </a:r>
                    </a:p>
                  </a:txBody>
                  <a:tcPr marL="4763" marR="4763" marT="4763" marB="0" anchor="b">
                    <a:lnL>
                      <a:noFill/>
                    </a:lnL>
                    <a:lnR>
                      <a:noFill/>
                    </a:lnR>
                    <a:lnT>
                      <a:noFill/>
                    </a:lnT>
                    <a:lnB>
                      <a:noFill/>
                    </a:lnB>
                  </a:tcPr>
                </a:tc>
                <a:tc>
                  <a:txBody>
                    <a:bodyPr/>
                    <a:lstStyle/>
                    <a:p>
                      <a:pPr algn="r" fontAlgn="b"/>
                      <a:r>
                        <a:rPr lang="en-US" sz="1400" b="1" i="0" u="none" strike="noStrike" baseline="0">
                          <a:effectLst/>
                          <a:latin typeface="Arial MT"/>
                        </a:rPr>
                        <a:t>$1,148,091.00 </a:t>
                      </a:r>
                    </a:p>
                  </a:txBody>
                  <a:tcPr marL="4763" marR="4763" marT="4763" marB="0" anchor="b">
                    <a:lnL>
                      <a:noFill/>
                    </a:lnL>
                    <a:lnR>
                      <a:noFill/>
                    </a:lnR>
                    <a:lnT>
                      <a:noFill/>
                    </a:lnT>
                    <a:lnB>
                      <a:noFill/>
                    </a:lnB>
                  </a:tcPr>
                </a:tc>
                <a:tc>
                  <a:txBody>
                    <a:bodyPr/>
                    <a:lstStyle/>
                    <a:p>
                      <a:pPr algn="r" fontAlgn="b"/>
                      <a:r>
                        <a:rPr lang="en-US" sz="1400" b="1" i="0" u="none" strike="noStrike" baseline="0">
                          <a:effectLst/>
                          <a:latin typeface="Arial MT"/>
                        </a:rPr>
                        <a:t>$61.20 </a:t>
                      </a:r>
                    </a:p>
                  </a:txBody>
                  <a:tcPr marL="4763" marR="4763" marT="4763" marB="0" anchor="b">
                    <a:lnL>
                      <a:noFill/>
                    </a:lnL>
                    <a:lnR>
                      <a:noFill/>
                    </a:lnR>
                    <a:lnT>
                      <a:noFill/>
                    </a:lnT>
                    <a:lnB>
                      <a:noFill/>
                    </a:lnB>
                  </a:tcPr>
                </a:tc>
                <a:extLst>
                  <a:ext uri="{0D108BD9-81ED-4DB2-BD59-A6C34878D82A}">
                    <a16:rowId xmlns:a16="http://schemas.microsoft.com/office/drawing/2014/main" val="3726107855"/>
                  </a:ext>
                </a:extLst>
              </a:tr>
              <a:tr h="238760">
                <a:tc gridSpan="2">
                  <a:txBody>
                    <a:bodyPr/>
                    <a:lstStyle/>
                    <a:p>
                      <a:pPr algn="l" fontAlgn="b"/>
                      <a:r>
                        <a:rPr lang="en-US" sz="1400" b="1" i="0" u="none" strike="noStrike" baseline="0">
                          <a:effectLst/>
                          <a:latin typeface="Arial MT"/>
                        </a:rPr>
                        <a:t>Debt Service</a:t>
                      </a:r>
                    </a:p>
                  </a:txBody>
                  <a:tcPr marL="4763" marR="4763" marT="4763" marB="0" anchor="b">
                    <a:lnL>
                      <a:noFill/>
                    </a:lnL>
                    <a:lnR>
                      <a:noFill/>
                    </a:lnR>
                    <a:lnT>
                      <a:noFill/>
                    </a:lnT>
                    <a:lnB>
                      <a:noFill/>
                    </a:lnB>
                  </a:tcPr>
                </a:tc>
                <a:tc hMerge="1">
                  <a:txBody>
                    <a:bodyPr/>
                    <a:lstStyle/>
                    <a:p>
                      <a:endParaRPr lang="en-US"/>
                    </a:p>
                  </a:txBody>
                  <a:tcPr/>
                </a:tc>
                <a:tc>
                  <a:txBody>
                    <a:bodyPr/>
                    <a:lstStyle/>
                    <a:p>
                      <a:pPr algn="l" fontAlgn="b"/>
                      <a:endParaRPr lang="en-US" sz="1400" b="1" i="0" u="none" strike="noStrike" baseline="0">
                        <a:effectLst/>
                        <a:latin typeface="Arial MT"/>
                      </a:endParaRPr>
                    </a:p>
                  </a:txBody>
                  <a:tcPr marL="4763" marR="4763" marT="4763" marB="0" anchor="b">
                    <a:lnL>
                      <a:noFill/>
                    </a:lnL>
                    <a:lnR>
                      <a:noFill/>
                    </a:lnR>
                    <a:lnT>
                      <a:noFill/>
                    </a:lnT>
                    <a:lnB>
                      <a:noFill/>
                    </a:lnB>
                  </a:tcPr>
                </a:tc>
                <a:tc>
                  <a:txBody>
                    <a:bodyPr/>
                    <a:lstStyle/>
                    <a:p>
                      <a:pPr algn="l" fontAlgn="b"/>
                      <a:endParaRPr lang="en-US" sz="1400" b="1" i="0" u="none" strike="noStrike" baseline="0">
                        <a:effectLst/>
                        <a:latin typeface="Arial MT"/>
                      </a:endParaRPr>
                    </a:p>
                  </a:txBody>
                  <a:tcPr marL="4763" marR="4763" marT="4763" marB="0" anchor="b">
                    <a:lnL>
                      <a:noFill/>
                    </a:lnL>
                    <a:lnR>
                      <a:noFill/>
                    </a:lnR>
                    <a:lnT>
                      <a:noFill/>
                    </a:lnT>
                    <a:lnB>
                      <a:noFill/>
                    </a:lnB>
                  </a:tcPr>
                </a:tc>
                <a:tc>
                  <a:txBody>
                    <a:bodyPr/>
                    <a:lstStyle/>
                    <a:p>
                      <a:pPr algn="r" fontAlgn="b"/>
                      <a:r>
                        <a:rPr lang="en-US" sz="1400" b="1" i="0" u="none" strike="noStrike" baseline="0">
                          <a:effectLst/>
                          <a:latin typeface="Arial MT"/>
                        </a:rPr>
                        <a:t>10.79%</a:t>
                      </a:r>
                    </a:p>
                  </a:txBody>
                  <a:tcPr marL="4763" marR="4763" marT="4763" marB="0" anchor="b">
                    <a:lnL>
                      <a:noFill/>
                    </a:lnL>
                    <a:lnR>
                      <a:noFill/>
                    </a:lnR>
                    <a:lnT>
                      <a:noFill/>
                    </a:lnT>
                    <a:lnB>
                      <a:noFill/>
                    </a:lnB>
                  </a:tcPr>
                </a:tc>
                <a:tc>
                  <a:txBody>
                    <a:bodyPr/>
                    <a:lstStyle/>
                    <a:p>
                      <a:pPr algn="r" fontAlgn="b"/>
                      <a:r>
                        <a:rPr lang="en-US" sz="1400" b="1" i="0" u="none" strike="noStrike" baseline="0">
                          <a:effectLst/>
                          <a:latin typeface="Arial MT"/>
                        </a:rPr>
                        <a:t>$5,960,000.00 </a:t>
                      </a:r>
                    </a:p>
                  </a:txBody>
                  <a:tcPr marL="4763" marR="4763" marT="4763" marB="0" anchor="b">
                    <a:lnL>
                      <a:noFill/>
                    </a:lnL>
                    <a:lnR>
                      <a:noFill/>
                    </a:lnR>
                    <a:lnT>
                      <a:noFill/>
                    </a:lnT>
                    <a:lnB>
                      <a:noFill/>
                    </a:lnB>
                  </a:tcPr>
                </a:tc>
                <a:tc>
                  <a:txBody>
                    <a:bodyPr/>
                    <a:lstStyle/>
                    <a:p>
                      <a:pPr algn="r" fontAlgn="b"/>
                      <a:r>
                        <a:rPr lang="en-US" sz="1400" b="1" i="0" u="none" strike="noStrike" baseline="0">
                          <a:effectLst/>
                          <a:latin typeface="Arial MT"/>
                        </a:rPr>
                        <a:t>$317.68 </a:t>
                      </a:r>
                    </a:p>
                  </a:txBody>
                  <a:tcPr marL="4763" marR="4763" marT="4763" marB="0" anchor="b">
                    <a:lnL>
                      <a:noFill/>
                    </a:lnL>
                    <a:lnR>
                      <a:noFill/>
                    </a:lnR>
                    <a:lnT>
                      <a:noFill/>
                    </a:lnT>
                    <a:lnB>
                      <a:noFill/>
                    </a:lnB>
                  </a:tcPr>
                </a:tc>
                <a:extLst>
                  <a:ext uri="{0D108BD9-81ED-4DB2-BD59-A6C34878D82A}">
                    <a16:rowId xmlns:a16="http://schemas.microsoft.com/office/drawing/2014/main" val="1501267901"/>
                  </a:ext>
                </a:extLst>
              </a:tr>
              <a:tr h="238760">
                <a:tc gridSpan="2">
                  <a:txBody>
                    <a:bodyPr/>
                    <a:lstStyle/>
                    <a:p>
                      <a:pPr algn="l" fontAlgn="b"/>
                      <a:r>
                        <a:rPr lang="en-US" sz="1400" b="1" i="0" u="none" strike="noStrike" baseline="0">
                          <a:effectLst/>
                          <a:latin typeface="Arial MT"/>
                        </a:rPr>
                        <a:t>Reserve for Uncollected</a:t>
                      </a:r>
                    </a:p>
                  </a:txBody>
                  <a:tcPr marL="4763" marR="4763" marT="4763" marB="0" anchor="b">
                    <a:lnL>
                      <a:noFill/>
                    </a:lnL>
                    <a:lnR>
                      <a:noFill/>
                    </a:lnR>
                    <a:lnT>
                      <a:noFill/>
                    </a:lnT>
                    <a:lnB>
                      <a:noFill/>
                    </a:lnB>
                  </a:tcPr>
                </a:tc>
                <a:tc hMerge="1">
                  <a:txBody>
                    <a:bodyPr/>
                    <a:lstStyle/>
                    <a:p>
                      <a:endParaRPr lang="en-US"/>
                    </a:p>
                  </a:txBody>
                  <a:tcPr/>
                </a:tc>
                <a:tc>
                  <a:txBody>
                    <a:bodyPr/>
                    <a:lstStyle/>
                    <a:p>
                      <a:pPr algn="l" fontAlgn="b"/>
                      <a:endParaRPr lang="en-US" sz="1400" b="1" i="0" u="none" strike="noStrike" baseline="0">
                        <a:effectLst/>
                        <a:latin typeface="Arial MT"/>
                      </a:endParaRPr>
                    </a:p>
                  </a:txBody>
                  <a:tcPr marL="4763" marR="4763" marT="4763" marB="0" anchor="b">
                    <a:lnL>
                      <a:noFill/>
                    </a:lnL>
                    <a:lnR>
                      <a:noFill/>
                    </a:lnR>
                    <a:lnT>
                      <a:noFill/>
                    </a:lnT>
                    <a:lnB>
                      <a:noFill/>
                    </a:lnB>
                  </a:tcPr>
                </a:tc>
                <a:tc>
                  <a:txBody>
                    <a:bodyPr/>
                    <a:lstStyle/>
                    <a:p>
                      <a:pPr algn="l" fontAlgn="b"/>
                      <a:endParaRPr lang="en-US" sz="1400" b="1" i="0" u="none" strike="noStrike" baseline="0">
                        <a:effectLst/>
                        <a:latin typeface="Arial MT"/>
                      </a:endParaRPr>
                    </a:p>
                  </a:txBody>
                  <a:tcPr marL="4763" marR="4763" marT="4763" marB="0" anchor="b">
                    <a:lnL>
                      <a:noFill/>
                    </a:lnL>
                    <a:lnR>
                      <a:noFill/>
                    </a:lnR>
                    <a:lnT>
                      <a:noFill/>
                    </a:lnT>
                    <a:lnB>
                      <a:noFill/>
                    </a:lnB>
                  </a:tcPr>
                </a:tc>
                <a:tc>
                  <a:txBody>
                    <a:bodyPr/>
                    <a:lstStyle/>
                    <a:p>
                      <a:pPr algn="r" fontAlgn="b"/>
                      <a:r>
                        <a:rPr lang="en-US" sz="1400" b="1" i="0" u="none" strike="noStrike" baseline="0">
                          <a:effectLst/>
                          <a:latin typeface="Arial MT"/>
                        </a:rPr>
                        <a:t>4.62%</a:t>
                      </a:r>
                    </a:p>
                  </a:txBody>
                  <a:tcPr marL="4763" marR="4763" marT="4763" marB="0" anchor="b">
                    <a:lnL>
                      <a:noFill/>
                    </a:lnL>
                    <a:lnR>
                      <a:noFill/>
                    </a:lnR>
                    <a:lnT>
                      <a:noFill/>
                    </a:lnT>
                    <a:lnB>
                      <a:noFill/>
                    </a:lnB>
                  </a:tcPr>
                </a:tc>
                <a:tc>
                  <a:txBody>
                    <a:bodyPr/>
                    <a:lstStyle/>
                    <a:p>
                      <a:pPr algn="r" fontAlgn="b"/>
                      <a:r>
                        <a:rPr lang="en-US" sz="1400" b="1" i="0" u="none" strike="noStrike" baseline="0">
                          <a:effectLst/>
                          <a:latin typeface="Arial MT"/>
                        </a:rPr>
                        <a:t>$2,550,000.00 </a:t>
                      </a:r>
                    </a:p>
                  </a:txBody>
                  <a:tcPr marL="4763" marR="4763" marT="4763" marB="0" anchor="b">
                    <a:lnL>
                      <a:noFill/>
                    </a:lnL>
                    <a:lnR>
                      <a:noFill/>
                    </a:lnR>
                    <a:lnT>
                      <a:noFill/>
                    </a:lnT>
                    <a:lnB>
                      <a:noFill/>
                    </a:lnB>
                  </a:tcPr>
                </a:tc>
                <a:tc>
                  <a:txBody>
                    <a:bodyPr/>
                    <a:lstStyle/>
                    <a:p>
                      <a:pPr algn="r" fontAlgn="b"/>
                      <a:r>
                        <a:rPr lang="en-US" sz="1400" b="1" i="0" u="none" strike="noStrike" baseline="0">
                          <a:effectLst/>
                          <a:latin typeface="Arial MT"/>
                        </a:rPr>
                        <a:t>$135.92 </a:t>
                      </a:r>
                    </a:p>
                  </a:txBody>
                  <a:tcPr marL="4763" marR="4763" marT="4763" marB="0" anchor="b">
                    <a:lnL>
                      <a:noFill/>
                    </a:lnL>
                    <a:lnR>
                      <a:noFill/>
                    </a:lnR>
                    <a:lnT>
                      <a:noFill/>
                    </a:lnT>
                    <a:lnB>
                      <a:noFill/>
                    </a:lnB>
                  </a:tcPr>
                </a:tc>
                <a:extLst>
                  <a:ext uri="{0D108BD9-81ED-4DB2-BD59-A6C34878D82A}">
                    <a16:rowId xmlns:a16="http://schemas.microsoft.com/office/drawing/2014/main" val="2437862902"/>
                  </a:ext>
                </a:extLst>
              </a:tr>
              <a:tr h="238760">
                <a:tc>
                  <a:txBody>
                    <a:bodyPr/>
                    <a:lstStyle/>
                    <a:p>
                      <a:pPr algn="l" fontAlgn="b"/>
                      <a:r>
                        <a:rPr lang="en-US" sz="1400" b="1" i="0" u="none" strike="noStrike" baseline="0">
                          <a:effectLst/>
                          <a:latin typeface="Arial MT"/>
                        </a:rPr>
                        <a:t>Contingent</a:t>
                      </a:r>
                    </a:p>
                  </a:txBody>
                  <a:tcPr marL="4763" marR="4763" marT="4763" marB="0" anchor="b">
                    <a:lnL>
                      <a:noFill/>
                    </a:lnL>
                    <a:lnR>
                      <a:noFill/>
                    </a:lnR>
                    <a:lnT>
                      <a:noFill/>
                    </a:lnT>
                    <a:lnB>
                      <a:noFill/>
                    </a:lnB>
                  </a:tcPr>
                </a:tc>
                <a:tc>
                  <a:txBody>
                    <a:bodyPr/>
                    <a:lstStyle/>
                    <a:p>
                      <a:pPr algn="l" fontAlgn="b"/>
                      <a:endParaRPr lang="en-US" sz="1400" b="1" i="0" u="none" strike="noStrike" baseline="0">
                        <a:effectLst/>
                        <a:latin typeface="Arial MT"/>
                      </a:endParaRPr>
                    </a:p>
                  </a:txBody>
                  <a:tcPr marL="4763" marR="4763" marT="4763" marB="0" anchor="b">
                    <a:lnL>
                      <a:noFill/>
                    </a:lnL>
                    <a:lnR>
                      <a:noFill/>
                    </a:lnR>
                    <a:lnT>
                      <a:noFill/>
                    </a:lnT>
                    <a:lnB>
                      <a:noFill/>
                    </a:lnB>
                  </a:tcPr>
                </a:tc>
                <a:tc>
                  <a:txBody>
                    <a:bodyPr/>
                    <a:lstStyle/>
                    <a:p>
                      <a:pPr algn="l" fontAlgn="b"/>
                      <a:endParaRPr lang="en-US" sz="1400" b="1" i="0" u="none" strike="noStrike" baseline="0">
                        <a:effectLst/>
                        <a:latin typeface="Arial MT"/>
                      </a:endParaRPr>
                    </a:p>
                  </a:txBody>
                  <a:tcPr marL="4763" marR="4763" marT="4763" marB="0" anchor="b">
                    <a:lnL>
                      <a:noFill/>
                    </a:lnL>
                    <a:lnR>
                      <a:noFill/>
                    </a:lnR>
                    <a:lnT>
                      <a:noFill/>
                    </a:lnT>
                    <a:lnB>
                      <a:noFill/>
                    </a:lnB>
                  </a:tcPr>
                </a:tc>
                <a:tc>
                  <a:txBody>
                    <a:bodyPr/>
                    <a:lstStyle/>
                    <a:p>
                      <a:pPr algn="l" fontAlgn="b"/>
                      <a:endParaRPr lang="en-US" sz="1400" b="1" i="0" u="none" strike="noStrike" baseline="0">
                        <a:effectLst/>
                        <a:latin typeface="Arial MT"/>
                      </a:endParaRPr>
                    </a:p>
                  </a:txBody>
                  <a:tcPr marL="4763" marR="4763" marT="4763" marB="0" anchor="b">
                    <a:lnL>
                      <a:noFill/>
                    </a:lnL>
                    <a:lnR>
                      <a:noFill/>
                    </a:lnR>
                    <a:lnT>
                      <a:noFill/>
                    </a:lnT>
                    <a:lnB>
                      <a:noFill/>
                    </a:lnB>
                  </a:tcPr>
                </a:tc>
                <a:tc>
                  <a:txBody>
                    <a:bodyPr/>
                    <a:lstStyle/>
                    <a:p>
                      <a:pPr algn="r" fontAlgn="b"/>
                      <a:r>
                        <a:rPr lang="en-US" sz="1400" b="1" i="0" u="none" strike="noStrike" baseline="0">
                          <a:effectLst/>
                          <a:latin typeface="Arial MT"/>
                        </a:rPr>
                        <a:t>0.02%</a:t>
                      </a:r>
                    </a:p>
                  </a:txBody>
                  <a:tcPr marL="4763" marR="4763" marT="4763" marB="0" anchor="b">
                    <a:lnL>
                      <a:noFill/>
                    </a:lnL>
                    <a:lnR>
                      <a:noFill/>
                    </a:lnR>
                    <a:lnT>
                      <a:noFill/>
                    </a:lnT>
                    <a:lnB>
                      <a:noFill/>
                    </a:lnB>
                  </a:tcPr>
                </a:tc>
                <a:tc>
                  <a:txBody>
                    <a:bodyPr/>
                    <a:lstStyle/>
                    <a:p>
                      <a:pPr algn="r" fontAlgn="b"/>
                      <a:r>
                        <a:rPr lang="en-US" sz="1400" b="1" i="0" u="none" strike="noStrike" baseline="0">
                          <a:effectLst/>
                          <a:latin typeface="Arial MT"/>
                        </a:rPr>
                        <a:t>$10,000.00 </a:t>
                      </a:r>
                    </a:p>
                  </a:txBody>
                  <a:tcPr marL="4763" marR="4763" marT="4763" marB="0" anchor="b">
                    <a:lnL>
                      <a:noFill/>
                    </a:lnL>
                    <a:lnR>
                      <a:noFill/>
                    </a:lnR>
                    <a:lnT>
                      <a:noFill/>
                    </a:lnT>
                    <a:lnB>
                      <a:noFill/>
                    </a:lnB>
                  </a:tcPr>
                </a:tc>
                <a:tc>
                  <a:txBody>
                    <a:bodyPr/>
                    <a:lstStyle/>
                    <a:p>
                      <a:pPr algn="r" fontAlgn="b"/>
                      <a:r>
                        <a:rPr lang="en-US" sz="1400" b="1" i="0" u="none" strike="noStrike" baseline="0" dirty="0">
                          <a:effectLst/>
                          <a:latin typeface="Arial MT"/>
                        </a:rPr>
                        <a:t>$0.53 </a:t>
                      </a:r>
                    </a:p>
                  </a:txBody>
                  <a:tcPr marL="4763" marR="4763" marT="4763" marB="0" anchor="b">
                    <a:lnL>
                      <a:noFill/>
                    </a:lnL>
                    <a:lnR>
                      <a:noFill/>
                    </a:lnR>
                    <a:lnT>
                      <a:noFill/>
                    </a:lnT>
                    <a:lnB>
                      <a:noFill/>
                    </a:lnB>
                  </a:tcPr>
                </a:tc>
                <a:extLst>
                  <a:ext uri="{0D108BD9-81ED-4DB2-BD59-A6C34878D82A}">
                    <a16:rowId xmlns:a16="http://schemas.microsoft.com/office/drawing/2014/main" val="883103453"/>
                  </a:ext>
                </a:extLst>
              </a:tr>
            </a:tbl>
          </a:graphicData>
        </a:graphic>
      </p:graphicFrame>
    </p:spTree>
    <p:extLst>
      <p:ext uri="{BB962C8B-B14F-4D97-AF65-F5344CB8AC3E}">
        <p14:creationId xmlns:p14="http://schemas.microsoft.com/office/powerpoint/2010/main" val="811882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12"/>
          </p:nvPr>
        </p:nvSpPr>
        <p:spPr>
          <a:prstGeom prst="rect">
            <a:avLst/>
          </a:prstGeom>
        </p:spPr>
        <p:txBody>
          <a:bodyPr vert="horz" wrap="square" lIns="0" tIns="45415" rIns="0" bIns="0" rtlCol="0">
            <a:spAutoFit/>
          </a:bodyPr>
          <a:lstStyle/>
          <a:p>
            <a:pPr marL="106680">
              <a:lnSpc>
                <a:spcPct val="100000"/>
              </a:lnSpc>
            </a:pPr>
            <a:fld id="{81D60167-4931-47E6-BA6A-407CBD079E47}" type="slidenum">
              <a:rPr spc="15" dirty="0">
                <a:solidFill>
                  <a:srgbClr val="DAE4EE"/>
                </a:solidFill>
              </a:rPr>
              <a:t>15</a:t>
            </a:fld>
            <a:endParaRPr spc="15" dirty="0">
              <a:solidFill>
                <a:srgbClr val="DAE4EE"/>
              </a:solidFill>
            </a:endParaRPr>
          </a:p>
        </p:txBody>
      </p:sp>
      <p:sp>
        <p:nvSpPr>
          <p:cNvPr id="3" name="object 3"/>
          <p:cNvSpPr txBox="1">
            <a:spLocks noGrp="1"/>
          </p:cNvSpPr>
          <p:nvPr>
            <p:ph type="title" idx="4294967295"/>
          </p:nvPr>
        </p:nvSpPr>
        <p:spPr>
          <a:xfrm>
            <a:off x="0" y="609600"/>
            <a:ext cx="11811000" cy="941388"/>
          </a:xfrm>
          <a:prstGeom prst="rect">
            <a:avLst/>
          </a:prstGeom>
        </p:spPr>
        <p:txBody>
          <a:bodyPr vert="horz" wrap="square" lIns="0" tIns="322519" rIns="0" bIns="0" rtlCol="0">
            <a:spAutoFit/>
          </a:bodyPr>
          <a:lstStyle/>
          <a:p>
            <a:pPr marL="1979295" algn="ctr">
              <a:lnSpc>
                <a:spcPct val="100000"/>
              </a:lnSpc>
            </a:pPr>
            <a:r>
              <a:rPr lang="en-US" sz="4000" dirty="0">
                <a:latin typeface="Calibri" panose="020F0502020204030204" pitchFamily="34" charset="0"/>
                <a:cs typeface="Calibri" panose="020F0502020204030204" pitchFamily="34" charset="0"/>
              </a:rPr>
              <a:t>Breakdown of budget areas</a:t>
            </a:r>
            <a:endParaRPr sz="40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2483CBA-027A-2658-BF7A-21530E332D9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8600" y="364546"/>
            <a:ext cx="1743607" cy="1489991"/>
          </a:xfrm>
          <a:prstGeom prst="rect">
            <a:avLst/>
          </a:prstGeom>
        </p:spPr>
      </p:pic>
      <p:graphicFrame>
        <p:nvGraphicFramePr>
          <p:cNvPr id="6" name="Chart 5">
            <a:extLst>
              <a:ext uri="{FF2B5EF4-FFF2-40B4-BE49-F238E27FC236}">
                <a16:creationId xmlns:a16="http://schemas.microsoft.com/office/drawing/2014/main" id="{00000000-0008-0000-0000-000030040000}"/>
              </a:ext>
            </a:extLst>
          </p:cNvPr>
          <p:cNvGraphicFramePr>
            <a:graphicFrameLocks/>
          </p:cNvGraphicFramePr>
          <p:nvPr>
            <p:extLst>
              <p:ext uri="{D42A27DB-BD31-4B8C-83A1-F6EECF244321}">
                <p14:modId xmlns:p14="http://schemas.microsoft.com/office/powerpoint/2010/main" val="3257583423"/>
              </p:ext>
            </p:extLst>
          </p:nvPr>
        </p:nvGraphicFramePr>
        <p:xfrm>
          <a:off x="2093052" y="529130"/>
          <a:ext cx="9413147" cy="59478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47595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8B3AE79A-6B95-44C3-B0A5-80E2F3E60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0"/>
            <a:ext cx="465164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A49FE10-080D-48D7-80FF-9A64D270A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551" y="2054942"/>
            <a:ext cx="4657449"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5">
            <a:extLst>
              <a:ext uri="{FF2B5EF4-FFF2-40B4-BE49-F238E27FC236}">
                <a16:creationId xmlns:a16="http://schemas.microsoft.com/office/drawing/2014/main" id="{E001C1F9-4123-FB24-9961-39BAD5B23802}"/>
              </a:ext>
            </a:extLst>
          </p:cNvPr>
          <p:cNvSpPr txBox="1">
            <a:spLocks noChangeArrowheads="1"/>
          </p:cNvSpPr>
          <p:nvPr/>
        </p:nvSpPr>
        <p:spPr>
          <a:xfrm>
            <a:off x="7543406" y="2194560"/>
            <a:ext cx="4324129" cy="1739347"/>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marL="0" marR="0" lvl="0" indent="0" algn="ctr" fontAlgn="auto">
              <a:spcAft>
                <a:spcPts val="600"/>
              </a:spcAft>
              <a:buClrTx/>
              <a:buSzTx/>
              <a:tabLst/>
              <a:defRPr/>
            </a:pPr>
            <a:r>
              <a:rPr kumimoji="0" lang="en-US" sz="1900" b="1" i="0" u="none" strike="noStrike" spc="150" normalizeH="0" noProof="0" dirty="0">
                <a:ln>
                  <a:noFill/>
                </a:ln>
                <a:solidFill>
                  <a:schemeClr val="tx2"/>
                </a:solidFill>
                <a:effectLst/>
                <a:uLnTx/>
                <a:uFillTx/>
                <a:latin typeface="Arial Black" panose="020B0A04020102020204" pitchFamily="34" charset="0"/>
              </a:rPr>
              <a:t>Underpayment of State Aid to Neptune by Year</a:t>
            </a:r>
            <a:br>
              <a:rPr kumimoji="0" lang="en-US" sz="1900" b="1" i="0" u="none" strike="noStrike" spc="150" normalizeH="0" noProof="0" dirty="0">
                <a:ln>
                  <a:noFill/>
                </a:ln>
                <a:solidFill>
                  <a:schemeClr val="tx2"/>
                </a:solidFill>
                <a:effectLst/>
                <a:uLnTx/>
                <a:uFillTx/>
                <a:latin typeface="Arial Black" panose="020B0A04020102020204" pitchFamily="34" charset="0"/>
              </a:rPr>
            </a:br>
            <a:r>
              <a:rPr kumimoji="0" lang="en-US" sz="1900" b="1" i="0" u="none" strike="noStrike" spc="150" normalizeH="0" noProof="0" dirty="0">
                <a:ln>
                  <a:noFill/>
                </a:ln>
                <a:solidFill>
                  <a:schemeClr val="tx2"/>
                </a:solidFill>
                <a:effectLst/>
                <a:uLnTx/>
                <a:uFillTx/>
                <a:latin typeface="Arial Black" panose="020B0A04020102020204" pitchFamily="34" charset="0"/>
              </a:rPr>
              <a:t>(Totals more the $78,700,227.00 since 2001   </a:t>
            </a:r>
            <a:br>
              <a:rPr kumimoji="0" lang="en-US" sz="1900" b="1" i="0" u="none" strike="noStrike" spc="150" normalizeH="0" noProof="0" dirty="0">
                <a:ln>
                  <a:noFill/>
                </a:ln>
                <a:solidFill>
                  <a:schemeClr val="tx2"/>
                </a:solidFill>
                <a:effectLst/>
                <a:uLnTx/>
                <a:uFillTx/>
                <a:latin typeface="Arial Black" panose="020B0A04020102020204" pitchFamily="34" charset="0"/>
              </a:rPr>
            </a:br>
            <a:r>
              <a:rPr kumimoji="0" lang="en-US" sz="1900" b="1" i="0" u="none" strike="noStrike" spc="150" normalizeH="0" noProof="0" dirty="0">
                <a:ln>
                  <a:noFill/>
                </a:ln>
                <a:solidFill>
                  <a:schemeClr val="tx2"/>
                </a:solidFill>
                <a:effectLst/>
                <a:uLnTx/>
                <a:uFillTx/>
                <a:latin typeface="Arial Black" panose="020B0A04020102020204" pitchFamily="34" charset="0"/>
              </a:rPr>
              <a:t>&amp; $5,807,839.00 for 2024 Alone)</a:t>
            </a:r>
          </a:p>
        </p:txBody>
      </p:sp>
      <p:sp>
        <p:nvSpPr>
          <p:cNvPr id="32" name="Rectangle 31">
            <a:extLst>
              <a:ext uri="{FF2B5EF4-FFF2-40B4-BE49-F238E27FC236}">
                <a16:creationId xmlns:a16="http://schemas.microsoft.com/office/drawing/2014/main" id="{60A9E987-6859-4A62-922F-51B47D50D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0358"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5" name="Picture 4" descr="Logo, company name&#10;&#10;Description automatically generated">
            <a:extLst>
              <a:ext uri="{FF2B5EF4-FFF2-40B4-BE49-F238E27FC236}">
                <a16:creationId xmlns:a16="http://schemas.microsoft.com/office/drawing/2014/main" id="{3371F7AA-24D9-2B25-00F3-5F3471FFE40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0697" y="172576"/>
            <a:ext cx="1367104" cy="1168252"/>
          </a:xfrm>
          <a:prstGeom prst="rect">
            <a:avLst/>
          </a:prstGeom>
        </p:spPr>
      </p:pic>
      <p:graphicFrame>
        <p:nvGraphicFramePr>
          <p:cNvPr id="2" name="Chart 1">
            <a:extLst>
              <a:ext uri="{FF2B5EF4-FFF2-40B4-BE49-F238E27FC236}">
                <a16:creationId xmlns:a16="http://schemas.microsoft.com/office/drawing/2014/main" id="{17BCE6E9-B7DF-B830-2098-C9D4AF46AB85}"/>
              </a:ext>
            </a:extLst>
          </p:cNvPr>
          <p:cNvGraphicFramePr>
            <a:graphicFrameLocks/>
          </p:cNvGraphicFramePr>
          <p:nvPr>
            <p:extLst>
              <p:ext uri="{D42A27DB-BD31-4B8C-83A1-F6EECF244321}">
                <p14:modId xmlns:p14="http://schemas.microsoft.com/office/powerpoint/2010/main" val="3947116483"/>
              </p:ext>
            </p:extLst>
          </p:nvPr>
        </p:nvGraphicFramePr>
        <p:xfrm>
          <a:off x="609600" y="1237269"/>
          <a:ext cx="6266001" cy="56192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493858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7B9212-F38D-4149-844C-A03D40E23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30400" y="0"/>
            <a:ext cx="961552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64C194C-C1A2-F87F-55A9-0D8FFED764B9}"/>
              </a:ext>
            </a:extLst>
          </p:cNvPr>
          <p:cNvPicPr>
            <a:picLocks noChangeAspect="1"/>
          </p:cNvPicPr>
          <p:nvPr/>
        </p:nvPicPr>
        <p:blipFill>
          <a:blip r:embed="rId2"/>
          <a:stretch>
            <a:fillRect/>
          </a:stretch>
        </p:blipFill>
        <p:spPr>
          <a:xfrm>
            <a:off x="2688809" y="643467"/>
            <a:ext cx="8074006" cy="5571066"/>
          </a:xfrm>
          <a:prstGeom prst="rect">
            <a:avLst/>
          </a:prstGeom>
        </p:spPr>
      </p:pic>
      <p:pic>
        <p:nvPicPr>
          <p:cNvPr id="4" name="Picture 3">
            <a:extLst>
              <a:ext uri="{FF2B5EF4-FFF2-40B4-BE49-F238E27FC236}">
                <a16:creationId xmlns:a16="http://schemas.microsoft.com/office/drawing/2014/main" id="{05A0615E-9EE7-AE2C-84B9-6AC0BA7D904F}"/>
              </a:ext>
            </a:extLst>
          </p:cNvPr>
          <p:cNvPicPr>
            <a:picLocks noChangeAspect="1"/>
          </p:cNvPicPr>
          <p:nvPr/>
        </p:nvPicPr>
        <p:blipFill>
          <a:blip r:embed="rId3"/>
          <a:stretch>
            <a:fillRect/>
          </a:stretch>
        </p:blipFill>
        <p:spPr>
          <a:xfrm>
            <a:off x="488619" y="228600"/>
            <a:ext cx="1143000" cy="1055077"/>
          </a:xfrm>
          <a:prstGeom prst="rect">
            <a:avLst/>
          </a:prstGeom>
        </p:spPr>
      </p:pic>
    </p:spTree>
    <p:extLst>
      <p:ext uri="{BB962C8B-B14F-4D97-AF65-F5344CB8AC3E}">
        <p14:creationId xmlns:p14="http://schemas.microsoft.com/office/powerpoint/2010/main" val="1716102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581643" y="0"/>
            <a:ext cx="3610610" cy="3610610"/>
          </a:xfrm>
          <a:custGeom>
            <a:avLst/>
            <a:gdLst/>
            <a:ahLst/>
            <a:cxnLst/>
            <a:rect l="l" t="t" r="r" b="b"/>
            <a:pathLst>
              <a:path w="3610609" h="3610610">
                <a:moveTo>
                  <a:pt x="3610355" y="0"/>
                </a:moveTo>
                <a:lnTo>
                  <a:pt x="0" y="0"/>
                </a:lnTo>
                <a:lnTo>
                  <a:pt x="296099" y="11968"/>
                </a:lnTo>
                <a:lnTo>
                  <a:pt x="585607" y="47254"/>
                </a:lnTo>
                <a:lnTo>
                  <a:pt x="867595" y="104929"/>
                </a:lnTo>
                <a:lnTo>
                  <a:pt x="1141134" y="184062"/>
                </a:lnTo>
                <a:lnTo>
                  <a:pt x="1405294" y="283725"/>
                </a:lnTo>
                <a:lnTo>
                  <a:pt x="1659146" y="402989"/>
                </a:lnTo>
                <a:lnTo>
                  <a:pt x="1901761" y="540924"/>
                </a:lnTo>
                <a:lnTo>
                  <a:pt x="2132210" y="696602"/>
                </a:lnTo>
                <a:lnTo>
                  <a:pt x="2349562" y="869092"/>
                </a:lnTo>
                <a:lnTo>
                  <a:pt x="2552890" y="1057465"/>
                </a:lnTo>
                <a:lnTo>
                  <a:pt x="2741263" y="1260793"/>
                </a:lnTo>
                <a:lnTo>
                  <a:pt x="2913753" y="1478145"/>
                </a:lnTo>
                <a:lnTo>
                  <a:pt x="3069431" y="1708594"/>
                </a:lnTo>
                <a:lnTo>
                  <a:pt x="3207366" y="1951209"/>
                </a:lnTo>
                <a:lnTo>
                  <a:pt x="3326630" y="2205061"/>
                </a:lnTo>
                <a:lnTo>
                  <a:pt x="3426293" y="2469221"/>
                </a:lnTo>
                <a:lnTo>
                  <a:pt x="3505426" y="2742760"/>
                </a:lnTo>
                <a:lnTo>
                  <a:pt x="3563101" y="3024748"/>
                </a:lnTo>
                <a:lnTo>
                  <a:pt x="3598387" y="3314256"/>
                </a:lnTo>
                <a:lnTo>
                  <a:pt x="3610355" y="3610355"/>
                </a:lnTo>
                <a:lnTo>
                  <a:pt x="3610355" y="0"/>
                </a:lnTo>
                <a:close/>
              </a:path>
            </a:pathLst>
          </a:custGeom>
          <a:solidFill>
            <a:srgbClr val="C00000"/>
          </a:solidFill>
        </p:spPr>
        <p:txBody>
          <a:bodyPr wrap="square" lIns="0" tIns="0" rIns="0" bIns="0" rtlCol="0"/>
          <a:lstStyle/>
          <a:p>
            <a:endParaRPr/>
          </a:p>
        </p:txBody>
      </p:sp>
      <p:sp>
        <p:nvSpPr>
          <p:cNvPr id="3" name="object 3"/>
          <p:cNvSpPr/>
          <p:nvPr/>
        </p:nvSpPr>
        <p:spPr>
          <a:xfrm>
            <a:off x="0" y="3247644"/>
            <a:ext cx="3610610" cy="3610610"/>
          </a:xfrm>
          <a:custGeom>
            <a:avLst/>
            <a:gdLst/>
            <a:ahLst/>
            <a:cxnLst/>
            <a:rect l="l" t="t" r="r" b="b"/>
            <a:pathLst>
              <a:path w="3610610" h="3610609">
                <a:moveTo>
                  <a:pt x="0" y="3610355"/>
                </a:moveTo>
                <a:lnTo>
                  <a:pt x="3610356" y="3610355"/>
                </a:lnTo>
                <a:lnTo>
                  <a:pt x="3314257" y="3598386"/>
                </a:lnTo>
                <a:lnTo>
                  <a:pt x="3024748" y="3563100"/>
                </a:lnTo>
                <a:lnTo>
                  <a:pt x="2742760" y="3505426"/>
                </a:lnTo>
                <a:lnTo>
                  <a:pt x="2469221" y="3426292"/>
                </a:lnTo>
                <a:lnTo>
                  <a:pt x="2205061" y="3326629"/>
                </a:lnTo>
                <a:lnTo>
                  <a:pt x="1951209" y="3207365"/>
                </a:lnTo>
                <a:lnTo>
                  <a:pt x="1708594" y="3069430"/>
                </a:lnTo>
                <a:lnTo>
                  <a:pt x="1478146" y="2913753"/>
                </a:lnTo>
                <a:lnTo>
                  <a:pt x="1260793" y="2741263"/>
                </a:lnTo>
                <a:lnTo>
                  <a:pt x="1057465" y="2552890"/>
                </a:lnTo>
                <a:lnTo>
                  <a:pt x="869092" y="2349562"/>
                </a:lnTo>
                <a:lnTo>
                  <a:pt x="696602" y="2132209"/>
                </a:lnTo>
                <a:lnTo>
                  <a:pt x="540925" y="1901761"/>
                </a:lnTo>
                <a:lnTo>
                  <a:pt x="402989" y="1659146"/>
                </a:lnTo>
                <a:lnTo>
                  <a:pt x="283725" y="1405294"/>
                </a:lnTo>
                <a:lnTo>
                  <a:pt x="184062" y="1141134"/>
                </a:lnTo>
                <a:lnTo>
                  <a:pt x="104929" y="867595"/>
                </a:lnTo>
                <a:lnTo>
                  <a:pt x="47254" y="585607"/>
                </a:lnTo>
                <a:lnTo>
                  <a:pt x="11968" y="296099"/>
                </a:lnTo>
                <a:lnTo>
                  <a:pt x="0" y="9"/>
                </a:lnTo>
                <a:lnTo>
                  <a:pt x="0" y="3610355"/>
                </a:lnTo>
              </a:path>
            </a:pathLst>
          </a:custGeom>
          <a:solidFill>
            <a:srgbClr val="C00000"/>
          </a:solidFill>
        </p:spPr>
        <p:txBody>
          <a:bodyPr wrap="square" lIns="0" tIns="0" rIns="0" bIns="0" rtlCol="0"/>
          <a:lstStyle/>
          <a:p>
            <a:endParaRPr/>
          </a:p>
        </p:txBody>
      </p:sp>
      <p:sp>
        <p:nvSpPr>
          <p:cNvPr id="15" name="object 15"/>
          <p:cNvSpPr txBox="1">
            <a:spLocks noGrp="1"/>
          </p:cNvSpPr>
          <p:nvPr>
            <p:ph type="sldNum" sz="quarter" idx="12"/>
          </p:nvPr>
        </p:nvSpPr>
        <p:spPr>
          <a:prstGeom prst="rect">
            <a:avLst/>
          </a:prstGeom>
        </p:spPr>
        <p:txBody>
          <a:bodyPr vert="horz" wrap="square" lIns="0" tIns="45415" rIns="0" bIns="0" rtlCol="0">
            <a:spAutoFit/>
          </a:bodyPr>
          <a:lstStyle/>
          <a:p>
            <a:pPr marL="106680">
              <a:lnSpc>
                <a:spcPct val="100000"/>
              </a:lnSpc>
            </a:pPr>
            <a:fld id="{81D60167-4931-47E6-BA6A-407CBD079E47}" type="slidenum">
              <a:rPr spc="15" dirty="0">
                <a:solidFill>
                  <a:srgbClr val="DAE4EE"/>
                </a:solidFill>
              </a:rPr>
              <a:t>18</a:t>
            </a:fld>
            <a:endParaRPr spc="15" dirty="0">
              <a:solidFill>
                <a:srgbClr val="DAE4EE"/>
              </a:solidFill>
            </a:endParaRPr>
          </a:p>
        </p:txBody>
      </p:sp>
      <p:pic>
        <p:nvPicPr>
          <p:cNvPr id="16" name="Picture 15">
            <a:extLst>
              <a:ext uri="{FF2B5EF4-FFF2-40B4-BE49-F238E27FC236}">
                <a16:creationId xmlns:a16="http://schemas.microsoft.com/office/drawing/2014/main" id="{1114ACC2-6C72-8378-E4C8-A7406C5C5BE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775" y="66232"/>
            <a:ext cx="1724865" cy="1473975"/>
          </a:xfrm>
          <a:prstGeom prst="rect">
            <a:avLst/>
          </a:prstGeom>
        </p:spPr>
      </p:pic>
      <p:graphicFrame>
        <p:nvGraphicFramePr>
          <p:cNvPr id="4" name="Chart 3">
            <a:extLst>
              <a:ext uri="{FF2B5EF4-FFF2-40B4-BE49-F238E27FC236}">
                <a16:creationId xmlns:a16="http://schemas.microsoft.com/office/drawing/2014/main" id="{00000000-0008-0000-0100-000004000000}"/>
              </a:ext>
            </a:extLst>
          </p:cNvPr>
          <p:cNvGraphicFramePr>
            <a:graphicFrameLocks/>
          </p:cNvGraphicFramePr>
          <p:nvPr>
            <p:extLst>
              <p:ext uri="{D42A27DB-BD31-4B8C-83A1-F6EECF244321}">
                <p14:modId xmlns:p14="http://schemas.microsoft.com/office/powerpoint/2010/main" val="2200459798"/>
              </p:ext>
            </p:extLst>
          </p:nvPr>
        </p:nvGraphicFramePr>
        <p:xfrm>
          <a:off x="2209800" y="533400"/>
          <a:ext cx="8686800" cy="5715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581643" y="0"/>
            <a:ext cx="3610610" cy="3610610"/>
          </a:xfrm>
          <a:custGeom>
            <a:avLst/>
            <a:gdLst/>
            <a:ahLst/>
            <a:cxnLst/>
            <a:rect l="l" t="t" r="r" b="b"/>
            <a:pathLst>
              <a:path w="3610609" h="3610610">
                <a:moveTo>
                  <a:pt x="3610355" y="0"/>
                </a:moveTo>
                <a:lnTo>
                  <a:pt x="0" y="0"/>
                </a:lnTo>
                <a:lnTo>
                  <a:pt x="296099" y="11968"/>
                </a:lnTo>
                <a:lnTo>
                  <a:pt x="585607" y="47254"/>
                </a:lnTo>
                <a:lnTo>
                  <a:pt x="867595" y="104929"/>
                </a:lnTo>
                <a:lnTo>
                  <a:pt x="1141134" y="184062"/>
                </a:lnTo>
                <a:lnTo>
                  <a:pt x="1405294" y="283725"/>
                </a:lnTo>
                <a:lnTo>
                  <a:pt x="1659146" y="402989"/>
                </a:lnTo>
                <a:lnTo>
                  <a:pt x="1901761" y="540924"/>
                </a:lnTo>
                <a:lnTo>
                  <a:pt x="2132210" y="696602"/>
                </a:lnTo>
                <a:lnTo>
                  <a:pt x="2349562" y="869092"/>
                </a:lnTo>
                <a:lnTo>
                  <a:pt x="2552890" y="1057465"/>
                </a:lnTo>
                <a:lnTo>
                  <a:pt x="2741263" y="1260793"/>
                </a:lnTo>
                <a:lnTo>
                  <a:pt x="2913753" y="1478145"/>
                </a:lnTo>
                <a:lnTo>
                  <a:pt x="3069431" y="1708594"/>
                </a:lnTo>
                <a:lnTo>
                  <a:pt x="3207366" y="1951209"/>
                </a:lnTo>
                <a:lnTo>
                  <a:pt x="3326630" y="2205061"/>
                </a:lnTo>
                <a:lnTo>
                  <a:pt x="3426293" y="2469221"/>
                </a:lnTo>
                <a:lnTo>
                  <a:pt x="3505426" y="2742760"/>
                </a:lnTo>
                <a:lnTo>
                  <a:pt x="3563101" y="3024748"/>
                </a:lnTo>
                <a:lnTo>
                  <a:pt x="3598387" y="3314256"/>
                </a:lnTo>
                <a:lnTo>
                  <a:pt x="3610355" y="3610355"/>
                </a:lnTo>
                <a:lnTo>
                  <a:pt x="3610355" y="0"/>
                </a:lnTo>
                <a:close/>
              </a:path>
            </a:pathLst>
          </a:custGeom>
          <a:solidFill>
            <a:srgbClr val="C00000"/>
          </a:solidFill>
        </p:spPr>
        <p:txBody>
          <a:bodyPr wrap="square" lIns="0" tIns="0" rIns="0" bIns="0" rtlCol="0"/>
          <a:lstStyle/>
          <a:p>
            <a:endParaRPr/>
          </a:p>
        </p:txBody>
      </p:sp>
      <p:sp>
        <p:nvSpPr>
          <p:cNvPr id="3" name="object 3"/>
          <p:cNvSpPr/>
          <p:nvPr/>
        </p:nvSpPr>
        <p:spPr>
          <a:xfrm>
            <a:off x="0" y="3247644"/>
            <a:ext cx="3610610" cy="3610610"/>
          </a:xfrm>
          <a:custGeom>
            <a:avLst/>
            <a:gdLst/>
            <a:ahLst/>
            <a:cxnLst/>
            <a:rect l="l" t="t" r="r" b="b"/>
            <a:pathLst>
              <a:path w="3610610" h="3610609">
                <a:moveTo>
                  <a:pt x="0" y="3610355"/>
                </a:moveTo>
                <a:lnTo>
                  <a:pt x="3610356" y="3610355"/>
                </a:lnTo>
                <a:lnTo>
                  <a:pt x="3314257" y="3598386"/>
                </a:lnTo>
                <a:lnTo>
                  <a:pt x="3024748" y="3563100"/>
                </a:lnTo>
                <a:lnTo>
                  <a:pt x="2742760" y="3505426"/>
                </a:lnTo>
                <a:lnTo>
                  <a:pt x="2469221" y="3426292"/>
                </a:lnTo>
                <a:lnTo>
                  <a:pt x="2205061" y="3326629"/>
                </a:lnTo>
                <a:lnTo>
                  <a:pt x="1951209" y="3207365"/>
                </a:lnTo>
                <a:lnTo>
                  <a:pt x="1708594" y="3069430"/>
                </a:lnTo>
                <a:lnTo>
                  <a:pt x="1478146" y="2913753"/>
                </a:lnTo>
                <a:lnTo>
                  <a:pt x="1260793" y="2741263"/>
                </a:lnTo>
                <a:lnTo>
                  <a:pt x="1057465" y="2552890"/>
                </a:lnTo>
                <a:lnTo>
                  <a:pt x="869092" y="2349562"/>
                </a:lnTo>
                <a:lnTo>
                  <a:pt x="696602" y="2132209"/>
                </a:lnTo>
                <a:lnTo>
                  <a:pt x="540925" y="1901761"/>
                </a:lnTo>
                <a:lnTo>
                  <a:pt x="402989" y="1659146"/>
                </a:lnTo>
                <a:lnTo>
                  <a:pt x="283725" y="1405294"/>
                </a:lnTo>
                <a:lnTo>
                  <a:pt x="184062" y="1141134"/>
                </a:lnTo>
                <a:lnTo>
                  <a:pt x="104929" y="867595"/>
                </a:lnTo>
                <a:lnTo>
                  <a:pt x="47254" y="585607"/>
                </a:lnTo>
                <a:lnTo>
                  <a:pt x="11968" y="296099"/>
                </a:lnTo>
                <a:lnTo>
                  <a:pt x="0" y="9"/>
                </a:lnTo>
                <a:lnTo>
                  <a:pt x="0" y="3610355"/>
                </a:lnTo>
              </a:path>
            </a:pathLst>
          </a:custGeom>
          <a:solidFill>
            <a:srgbClr val="C00000"/>
          </a:solidFill>
        </p:spPr>
        <p:txBody>
          <a:bodyPr wrap="square" lIns="0" tIns="0" rIns="0" bIns="0" rtlCol="0"/>
          <a:lstStyle/>
          <a:p>
            <a:endParaRPr/>
          </a:p>
        </p:txBody>
      </p:sp>
      <p:sp>
        <p:nvSpPr>
          <p:cNvPr id="15" name="object 15"/>
          <p:cNvSpPr txBox="1">
            <a:spLocks noGrp="1"/>
          </p:cNvSpPr>
          <p:nvPr>
            <p:ph type="sldNum" sz="quarter" idx="12"/>
          </p:nvPr>
        </p:nvSpPr>
        <p:spPr>
          <a:prstGeom prst="rect">
            <a:avLst/>
          </a:prstGeom>
        </p:spPr>
        <p:txBody>
          <a:bodyPr vert="horz" wrap="square" lIns="0" tIns="45415" rIns="0" bIns="0" rtlCol="0">
            <a:spAutoFit/>
          </a:bodyPr>
          <a:lstStyle/>
          <a:p>
            <a:pPr marL="106680">
              <a:lnSpc>
                <a:spcPct val="100000"/>
              </a:lnSpc>
            </a:pPr>
            <a:fld id="{81D60167-4931-47E6-BA6A-407CBD079E47}" type="slidenum">
              <a:rPr spc="15" dirty="0">
                <a:solidFill>
                  <a:srgbClr val="DAE4EE"/>
                </a:solidFill>
              </a:rPr>
              <a:t>19</a:t>
            </a:fld>
            <a:endParaRPr spc="15" dirty="0">
              <a:solidFill>
                <a:srgbClr val="DAE4EE"/>
              </a:solidFill>
            </a:endParaRPr>
          </a:p>
        </p:txBody>
      </p:sp>
      <p:pic>
        <p:nvPicPr>
          <p:cNvPr id="16" name="Picture 15">
            <a:extLst>
              <a:ext uri="{FF2B5EF4-FFF2-40B4-BE49-F238E27FC236}">
                <a16:creationId xmlns:a16="http://schemas.microsoft.com/office/drawing/2014/main" id="{1114ACC2-6C72-8378-E4C8-A7406C5C5BE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775" y="56921"/>
            <a:ext cx="1457169" cy="1245217"/>
          </a:xfrm>
          <a:prstGeom prst="rect">
            <a:avLst/>
          </a:prstGeom>
        </p:spPr>
      </p:pic>
      <p:graphicFrame>
        <p:nvGraphicFramePr>
          <p:cNvPr id="5" name="Table 4">
            <a:extLst>
              <a:ext uri="{FF2B5EF4-FFF2-40B4-BE49-F238E27FC236}">
                <a16:creationId xmlns:a16="http://schemas.microsoft.com/office/drawing/2014/main" id="{CE546A07-62BD-3474-C04C-A033B1050B5D}"/>
              </a:ext>
            </a:extLst>
          </p:cNvPr>
          <p:cNvGraphicFramePr>
            <a:graphicFrameLocks noGrp="1"/>
          </p:cNvGraphicFramePr>
          <p:nvPr>
            <p:extLst>
              <p:ext uri="{D42A27DB-BD31-4B8C-83A1-F6EECF244321}">
                <p14:modId xmlns:p14="http://schemas.microsoft.com/office/powerpoint/2010/main" val="1957696857"/>
              </p:ext>
            </p:extLst>
          </p:nvPr>
        </p:nvGraphicFramePr>
        <p:xfrm>
          <a:off x="914400" y="1828800"/>
          <a:ext cx="10439398" cy="3727316"/>
        </p:xfrm>
        <a:graphic>
          <a:graphicData uri="http://schemas.openxmlformats.org/drawingml/2006/table">
            <a:tbl>
              <a:tblPr>
                <a:tableStyleId>{5C22544A-7EE6-4342-B048-85BDC9FD1C3A}</a:tableStyleId>
              </a:tblPr>
              <a:tblGrid>
                <a:gridCol w="406894">
                  <a:extLst>
                    <a:ext uri="{9D8B030D-6E8A-4147-A177-3AD203B41FA5}">
                      <a16:colId xmlns:a16="http://schemas.microsoft.com/office/drawing/2014/main" val="200220449"/>
                    </a:ext>
                  </a:extLst>
                </a:gridCol>
                <a:gridCol w="3280591">
                  <a:extLst>
                    <a:ext uri="{9D8B030D-6E8A-4147-A177-3AD203B41FA5}">
                      <a16:colId xmlns:a16="http://schemas.microsoft.com/office/drawing/2014/main" val="3449408373"/>
                    </a:ext>
                  </a:extLst>
                </a:gridCol>
                <a:gridCol w="1169822">
                  <a:extLst>
                    <a:ext uri="{9D8B030D-6E8A-4147-A177-3AD203B41FA5}">
                      <a16:colId xmlns:a16="http://schemas.microsoft.com/office/drawing/2014/main" val="392576281"/>
                    </a:ext>
                  </a:extLst>
                </a:gridCol>
                <a:gridCol w="1589434">
                  <a:extLst>
                    <a:ext uri="{9D8B030D-6E8A-4147-A177-3AD203B41FA5}">
                      <a16:colId xmlns:a16="http://schemas.microsoft.com/office/drawing/2014/main" val="2352579277"/>
                    </a:ext>
                  </a:extLst>
                </a:gridCol>
                <a:gridCol w="1055383">
                  <a:extLst>
                    <a:ext uri="{9D8B030D-6E8A-4147-A177-3AD203B41FA5}">
                      <a16:colId xmlns:a16="http://schemas.microsoft.com/office/drawing/2014/main" val="2462597080"/>
                    </a:ext>
                  </a:extLst>
                </a:gridCol>
                <a:gridCol w="2937274">
                  <a:extLst>
                    <a:ext uri="{9D8B030D-6E8A-4147-A177-3AD203B41FA5}">
                      <a16:colId xmlns:a16="http://schemas.microsoft.com/office/drawing/2014/main" val="241756082"/>
                    </a:ext>
                  </a:extLst>
                </a:gridCol>
              </a:tblGrid>
              <a:tr h="580008">
                <a:tc>
                  <a:txBody>
                    <a:bodyPr/>
                    <a:lstStyle/>
                    <a:p>
                      <a:pPr algn="ctr" fontAlgn="ctr"/>
                      <a:r>
                        <a:rPr lang="en-US" sz="1000" b="1" u="none" strike="noStrike">
                          <a:effectLst/>
                          <a:latin typeface="Arial Black" panose="020B0A04020102020204" pitchFamily="34" charset="0"/>
                        </a:rPr>
                        <a:t>No.</a:t>
                      </a:r>
                      <a:endParaRPr lang="en-US" sz="1000" b="1" i="0" u="none" strike="noStrike">
                        <a:solidFill>
                          <a:srgbClr val="000000"/>
                        </a:solidFill>
                        <a:effectLst/>
                        <a:latin typeface="Arial Black" panose="020B0A04020102020204" pitchFamily="34" charset="0"/>
                      </a:endParaRPr>
                    </a:p>
                  </a:txBody>
                  <a:tcPr marL="4469" marR="4469" marT="4469" marB="0" anchor="ctr"/>
                </a:tc>
                <a:tc>
                  <a:txBody>
                    <a:bodyPr/>
                    <a:lstStyle/>
                    <a:p>
                      <a:pPr algn="ctr" fontAlgn="ctr"/>
                      <a:r>
                        <a:rPr lang="en-US" sz="1000" b="1" u="none" strike="noStrike">
                          <a:effectLst/>
                          <a:latin typeface="Arial Black" panose="020B0A04020102020204" pitchFamily="34" charset="0"/>
                        </a:rPr>
                        <a:t>2023 Owner of Record</a:t>
                      </a:r>
                      <a:endParaRPr lang="en-US" sz="1000" b="1" i="0" u="none" strike="noStrike">
                        <a:solidFill>
                          <a:srgbClr val="000000"/>
                        </a:solidFill>
                        <a:effectLst/>
                        <a:latin typeface="Arial Black" panose="020B0A04020102020204" pitchFamily="34" charset="0"/>
                      </a:endParaRPr>
                    </a:p>
                  </a:txBody>
                  <a:tcPr marL="4469" marR="4469" marT="4469" marB="0" anchor="ctr"/>
                </a:tc>
                <a:tc>
                  <a:txBody>
                    <a:bodyPr/>
                    <a:lstStyle/>
                    <a:p>
                      <a:pPr algn="ctr" fontAlgn="ctr"/>
                      <a:r>
                        <a:rPr lang="en-US" sz="1000" b="1" u="none" strike="noStrike">
                          <a:effectLst/>
                          <a:latin typeface="Arial Black" panose="020B0A04020102020204" pitchFamily="34" charset="0"/>
                        </a:rPr>
                        <a:t>Aggregate</a:t>
                      </a:r>
                      <a:br>
                        <a:rPr lang="en-US" sz="1000" b="1" u="none" strike="noStrike">
                          <a:effectLst/>
                          <a:latin typeface="Arial Black" panose="020B0A04020102020204" pitchFamily="34" charset="0"/>
                        </a:rPr>
                      </a:br>
                      <a:r>
                        <a:rPr lang="en-US" sz="1000" b="1" u="none" strike="noStrike">
                          <a:effectLst/>
                          <a:latin typeface="Arial Black" panose="020B0A04020102020204" pitchFamily="34" charset="0"/>
                        </a:rPr>
                        <a:t>Assessed Value</a:t>
                      </a:r>
                      <a:endParaRPr lang="en-US" sz="1000" b="1" i="0" u="none" strike="noStrike">
                        <a:solidFill>
                          <a:srgbClr val="000000"/>
                        </a:solidFill>
                        <a:effectLst/>
                        <a:latin typeface="Arial Black" panose="020B0A04020102020204" pitchFamily="34" charset="0"/>
                      </a:endParaRPr>
                    </a:p>
                  </a:txBody>
                  <a:tcPr marL="4469" marR="4469" marT="4469" marB="0" anchor="ctr"/>
                </a:tc>
                <a:tc>
                  <a:txBody>
                    <a:bodyPr/>
                    <a:lstStyle/>
                    <a:p>
                      <a:pPr algn="ctr" fontAlgn="ctr"/>
                      <a:r>
                        <a:rPr lang="en-US" sz="1000" b="1" u="none" strike="noStrike">
                          <a:effectLst/>
                          <a:latin typeface="Arial Black" panose="020B0A04020102020204" pitchFamily="34" charset="0"/>
                        </a:rPr>
                        <a:t>% of Assessed </a:t>
                      </a:r>
                      <a:br>
                        <a:rPr lang="en-US" sz="1000" b="1" u="none" strike="noStrike">
                          <a:effectLst/>
                          <a:latin typeface="Arial Black" panose="020B0A04020102020204" pitchFamily="34" charset="0"/>
                        </a:rPr>
                      </a:br>
                      <a:r>
                        <a:rPr lang="en-US" sz="1000" b="1" u="none" strike="noStrike">
                          <a:effectLst/>
                          <a:latin typeface="Arial Black" panose="020B0A04020102020204" pitchFamily="34" charset="0"/>
                        </a:rPr>
                        <a:t>Value (Real Property)</a:t>
                      </a:r>
                      <a:endParaRPr lang="en-US" sz="1000" b="1" i="0" u="none" strike="noStrike">
                        <a:solidFill>
                          <a:srgbClr val="000000"/>
                        </a:solidFill>
                        <a:effectLst/>
                        <a:latin typeface="Arial Black" panose="020B0A04020102020204" pitchFamily="34" charset="0"/>
                      </a:endParaRPr>
                    </a:p>
                  </a:txBody>
                  <a:tcPr marL="4469" marR="4469" marT="4469" marB="0" anchor="ctr"/>
                </a:tc>
                <a:tc>
                  <a:txBody>
                    <a:bodyPr/>
                    <a:lstStyle/>
                    <a:p>
                      <a:pPr algn="ctr" fontAlgn="ctr"/>
                      <a:r>
                        <a:rPr lang="en-US" sz="1000" b="1" u="none" strike="noStrike">
                          <a:effectLst/>
                          <a:latin typeface="Arial Black" panose="020B0A04020102020204" pitchFamily="34" charset="0"/>
                        </a:rPr>
                        <a:t>2023</a:t>
                      </a:r>
                      <a:br>
                        <a:rPr lang="en-US" sz="1000" b="1" u="none" strike="noStrike">
                          <a:effectLst/>
                          <a:latin typeface="Arial Black" panose="020B0A04020102020204" pitchFamily="34" charset="0"/>
                        </a:rPr>
                      </a:br>
                      <a:r>
                        <a:rPr lang="en-US" sz="1000" b="1" u="none" strike="noStrike">
                          <a:effectLst/>
                          <a:latin typeface="Arial Black" panose="020B0A04020102020204" pitchFamily="34" charset="0"/>
                        </a:rPr>
                        <a:t>Net Tax</a:t>
                      </a:r>
                      <a:endParaRPr lang="en-US" sz="1000" b="1" i="0" u="none" strike="noStrike">
                        <a:solidFill>
                          <a:srgbClr val="000000"/>
                        </a:solidFill>
                        <a:effectLst/>
                        <a:latin typeface="Arial Black" panose="020B0A04020102020204" pitchFamily="34" charset="0"/>
                      </a:endParaRPr>
                    </a:p>
                  </a:txBody>
                  <a:tcPr marL="4469" marR="4469" marT="4469" marB="0" anchor="ctr"/>
                </a:tc>
                <a:tc>
                  <a:txBody>
                    <a:bodyPr/>
                    <a:lstStyle/>
                    <a:p>
                      <a:pPr algn="ctr" fontAlgn="ctr"/>
                      <a:r>
                        <a:rPr lang="en-US" sz="1000" b="1" u="none" strike="noStrike" dirty="0">
                          <a:effectLst/>
                          <a:latin typeface="Arial Black" panose="020B0A04020102020204" pitchFamily="34" charset="0"/>
                        </a:rPr>
                        <a:t>Common Name</a:t>
                      </a:r>
                      <a:endParaRPr lang="en-US" sz="1000" b="1" i="0" u="none" strike="noStrike" dirty="0">
                        <a:solidFill>
                          <a:srgbClr val="000000"/>
                        </a:solidFill>
                        <a:effectLst/>
                        <a:latin typeface="Arial Black" panose="020B0A04020102020204" pitchFamily="34" charset="0"/>
                      </a:endParaRPr>
                    </a:p>
                  </a:txBody>
                  <a:tcPr marL="4469" marR="4469" marT="4469" marB="0" anchor="ctr"/>
                </a:tc>
                <a:extLst>
                  <a:ext uri="{0D108BD9-81ED-4DB2-BD59-A6C34878D82A}">
                    <a16:rowId xmlns:a16="http://schemas.microsoft.com/office/drawing/2014/main" val="1352199381"/>
                  </a:ext>
                </a:extLst>
              </a:tr>
              <a:tr h="320531">
                <a:tc>
                  <a:txBody>
                    <a:bodyPr/>
                    <a:lstStyle/>
                    <a:p>
                      <a:pPr algn="ctr" fontAlgn="t"/>
                      <a:r>
                        <a:rPr lang="en-US" sz="1000" u="none" strike="noStrike">
                          <a:effectLst/>
                          <a:latin typeface="Arial" panose="020B0604020202020204" pitchFamily="34" charset="0"/>
                          <a:cs typeface="Arial" panose="020B0604020202020204" pitchFamily="34" charset="0"/>
                        </a:rPr>
                        <a:t>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l" fontAlgn="t"/>
                      <a:r>
                        <a:rPr lang="fr-FR" sz="1000" u="none" strike="noStrike">
                          <a:effectLst/>
                          <a:latin typeface="Arial" panose="020B0604020202020204" pitchFamily="34" charset="0"/>
                          <a:cs typeface="Arial" panose="020B0604020202020204" pitchFamily="34" charset="0"/>
                        </a:rPr>
                        <a:t>NEPTUNE  PARTNERS  LLC  %  BNE  REAL  EST</a:t>
                      </a:r>
                      <a:endParaRPr lang="fr-FR"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r" fontAlgn="t"/>
                      <a:r>
                        <a:rPr lang="en-US" sz="1000" u="none" strike="noStrike">
                          <a:effectLst/>
                          <a:latin typeface="Arial" panose="020B0604020202020204" pitchFamily="34" charset="0"/>
                          <a:cs typeface="Arial" panose="020B0604020202020204" pitchFamily="34" charset="0"/>
                        </a:rPr>
                        <a:t> $40,503,400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ctr" fontAlgn="t"/>
                      <a:r>
                        <a:rPr lang="en-US" sz="1000" u="none" strike="noStrike">
                          <a:effectLst/>
                          <a:latin typeface="Arial" panose="020B0604020202020204" pitchFamily="34" charset="0"/>
                          <a:cs typeface="Arial" panose="020B0604020202020204" pitchFamily="34" charset="0"/>
                        </a:rPr>
                        <a:t>0.7116%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r" fontAlgn="t"/>
                      <a:r>
                        <a:rPr lang="en-US" sz="1000" u="none" strike="noStrike">
                          <a:effectLst/>
                          <a:latin typeface="Arial" panose="020B0604020202020204" pitchFamily="34" charset="0"/>
                          <a:cs typeface="Arial" panose="020B0604020202020204" pitchFamily="34" charset="0"/>
                        </a:rPr>
                        <a:t> $731,491.40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just" fontAlgn="t"/>
                      <a:r>
                        <a:rPr lang="en-US" sz="1000" u="none" strike="noStrike">
                          <a:effectLst/>
                          <a:latin typeface="Arial" panose="020B0604020202020204" pitchFamily="34" charset="0"/>
                          <a:cs typeface="Arial" panose="020B0604020202020204" pitchFamily="34" charset="0"/>
                        </a:rPr>
                        <a:t>Waverly Apartments</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3846" marR="4469" marT="4469" marB="0"/>
                </a:tc>
                <a:extLst>
                  <a:ext uri="{0D108BD9-81ED-4DB2-BD59-A6C34878D82A}">
                    <a16:rowId xmlns:a16="http://schemas.microsoft.com/office/drawing/2014/main" val="3581594927"/>
                  </a:ext>
                </a:extLst>
              </a:tr>
              <a:tr h="320531">
                <a:tc>
                  <a:txBody>
                    <a:bodyPr/>
                    <a:lstStyle/>
                    <a:p>
                      <a:pPr algn="ctr" fontAlgn="t"/>
                      <a:r>
                        <a:rPr lang="en-US" sz="1000" u="none" strike="noStrike">
                          <a:effectLst/>
                          <a:latin typeface="Arial" panose="020B0604020202020204" pitchFamily="34" charset="0"/>
                          <a:cs typeface="Arial" panose="020B0604020202020204" pitchFamily="34" charset="0"/>
                        </a:rPr>
                        <a:t>2</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l" fontAlgn="t"/>
                      <a:r>
                        <a:rPr lang="en-US" sz="1000" u="none" strike="noStrike">
                          <a:effectLst/>
                          <a:latin typeface="Arial" panose="020B0604020202020204" pitchFamily="34" charset="0"/>
                          <a:cs typeface="Arial" panose="020B0604020202020204" pitchFamily="34" charset="0"/>
                        </a:rPr>
                        <a:t>DOWNING  JB  TIC  I,II,III,IV  LLC</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r" fontAlgn="t"/>
                      <a:r>
                        <a:rPr lang="en-US" sz="1000" u="none" strike="noStrike">
                          <a:effectLst/>
                          <a:latin typeface="Arial" panose="020B0604020202020204" pitchFamily="34" charset="0"/>
                          <a:cs typeface="Arial" panose="020B0604020202020204" pitchFamily="34" charset="0"/>
                        </a:rPr>
                        <a:t> $27,544,500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ctr" fontAlgn="t"/>
                      <a:r>
                        <a:rPr lang="en-US" sz="1000" u="none" strike="noStrike">
                          <a:effectLst/>
                          <a:latin typeface="Arial" panose="020B0604020202020204" pitchFamily="34" charset="0"/>
                          <a:cs typeface="Arial" panose="020B0604020202020204" pitchFamily="34" charset="0"/>
                        </a:rPr>
                        <a:t>0.4839%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r" fontAlgn="t"/>
                      <a:r>
                        <a:rPr lang="en-US" sz="1000" u="none" strike="noStrike">
                          <a:effectLst/>
                          <a:latin typeface="Arial" panose="020B0604020202020204" pitchFamily="34" charset="0"/>
                          <a:cs typeface="Arial" panose="020B0604020202020204" pitchFamily="34" charset="0"/>
                        </a:rPr>
                        <a:t> $497,453.67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just" fontAlgn="t"/>
                      <a:r>
                        <a:rPr lang="en-US" sz="1000" u="none" strike="noStrike">
                          <a:effectLst/>
                          <a:latin typeface="Arial" panose="020B0604020202020204" pitchFamily="34" charset="0"/>
                          <a:cs typeface="Arial" panose="020B0604020202020204" pitchFamily="34" charset="0"/>
                        </a:rPr>
                        <a:t>Jumping Brook Apartments</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3846" marR="4469" marT="4469" marB="0"/>
                </a:tc>
                <a:extLst>
                  <a:ext uri="{0D108BD9-81ED-4DB2-BD59-A6C34878D82A}">
                    <a16:rowId xmlns:a16="http://schemas.microsoft.com/office/drawing/2014/main" val="33635736"/>
                  </a:ext>
                </a:extLst>
              </a:tr>
              <a:tr h="313408">
                <a:tc>
                  <a:txBody>
                    <a:bodyPr/>
                    <a:lstStyle/>
                    <a:p>
                      <a:pPr algn="ctr" fontAlgn="t"/>
                      <a:r>
                        <a:rPr lang="en-US" sz="1000" u="none" strike="noStrike">
                          <a:effectLst/>
                          <a:latin typeface="Arial" panose="020B0604020202020204" pitchFamily="34" charset="0"/>
                          <a:cs typeface="Arial" panose="020B0604020202020204" pitchFamily="34" charset="0"/>
                        </a:rPr>
                        <a:t>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l" fontAlgn="t"/>
                      <a:r>
                        <a:rPr lang="en-US" sz="1000" u="none" strike="noStrike">
                          <a:effectLst/>
                          <a:latin typeface="Arial" panose="020B0604020202020204" pitchFamily="34" charset="0"/>
                          <a:cs typeface="Arial" panose="020B0604020202020204" pitchFamily="34" charset="0"/>
                        </a:rPr>
                        <a:t>ASPEN3600  LLC</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r" fontAlgn="t"/>
                      <a:r>
                        <a:rPr lang="en-US" sz="1000" u="none" strike="noStrike">
                          <a:effectLst/>
                          <a:latin typeface="Arial" panose="020B0604020202020204" pitchFamily="34" charset="0"/>
                          <a:cs typeface="Arial" panose="020B0604020202020204" pitchFamily="34" charset="0"/>
                        </a:rPr>
                        <a:t> $26,390,800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ctr" fontAlgn="t"/>
                      <a:r>
                        <a:rPr lang="en-US" sz="1000" u="none" strike="noStrike">
                          <a:effectLst/>
                          <a:latin typeface="Arial" panose="020B0604020202020204" pitchFamily="34" charset="0"/>
                          <a:cs typeface="Arial" panose="020B0604020202020204" pitchFamily="34" charset="0"/>
                        </a:rPr>
                        <a:t>0.4637%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r" fontAlgn="t"/>
                      <a:r>
                        <a:rPr lang="en-US" sz="1000" u="none" strike="noStrike">
                          <a:effectLst/>
                          <a:latin typeface="Arial" panose="020B0604020202020204" pitchFamily="34" charset="0"/>
                          <a:cs typeface="Arial" panose="020B0604020202020204" pitchFamily="34" charset="0"/>
                        </a:rPr>
                        <a:t> $476,617.85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just" fontAlgn="t"/>
                      <a:r>
                        <a:rPr lang="en-US" sz="1000" u="none" strike="noStrike">
                          <a:effectLst/>
                          <a:latin typeface="Arial" panose="020B0604020202020204" pitchFamily="34" charset="0"/>
                          <a:cs typeface="Arial" panose="020B0604020202020204" pitchFamily="34" charset="0"/>
                        </a:rPr>
                        <a:t>AIG Building</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3846" marR="4469" marT="4469" marB="0"/>
                </a:tc>
                <a:extLst>
                  <a:ext uri="{0D108BD9-81ED-4DB2-BD59-A6C34878D82A}">
                    <a16:rowId xmlns:a16="http://schemas.microsoft.com/office/drawing/2014/main" val="2019635054"/>
                  </a:ext>
                </a:extLst>
              </a:tr>
              <a:tr h="313408">
                <a:tc>
                  <a:txBody>
                    <a:bodyPr/>
                    <a:lstStyle/>
                    <a:p>
                      <a:pPr algn="ctr" fontAlgn="t"/>
                      <a:r>
                        <a:rPr lang="en-US" sz="1000" u="none" strike="noStrike">
                          <a:effectLst/>
                          <a:latin typeface="Arial" panose="020B0604020202020204" pitchFamily="34" charset="0"/>
                          <a:cs typeface="Arial" panose="020B0604020202020204" pitchFamily="34" charset="0"/>
                        </a:rPr>
                        <a:t>4</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l" fontAlgn="t"/>
                      <a:r>
                        <a:rPr lang="en-US" sz="1000" u="none" strike="noStrike">
                          <a:effectLst/>
                          <a:latin typeface="Arial" panose="020B0604020202020204" pitchFamily="34" charset="0"/>
                          <a:cs typeface="Arial" panose="020B0604020202020204" pitchFamily="34" charset="0"/>
                        </a:rPr>
                        <a:t>NEPTUNE  PLAZA  SHOPPING  CENTER,  LLC</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r" fontAlgn="t"/>
                      <a:r>
                        <a:rPr lang="en-US" sz="1000" u="none" strike="noStrike">
                          <a:effectLst/>
                          <a:latin typeface="Arial" panose="020B0604020202020204" pitchFamily="34" charset="0"/>
                          <a:cs typeface="Arial" panose="020B0604020202020204" pitchFamily="34" charset="0"/>
                        </a:rPr>
                        <a:t> $24,356,900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ctr" fontAlgn="t"/>
                      <a:r>
                        <a:rPr lang="en-US" sz="1000" u="none" strike="noStrike">
                          <a:effectLst/>
                          <a:latin typeface="Arial" panose="020B0604020202020204" pitchFamily="34" charset="0"/>
                          <a:cs typeface="Arial" panose="020B0604020202020204" pitchFamily="34" charset="0"/>
                        </a:rPr>
                        <a:t>0.4279%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r" fontAlgn="t"/>
                      <a:r>
                        <a:rPr lang="en-US" sz="1000" u="none" strike="noStrike">
                          <a:effectLst/>
                          <a:latin typeface="Arial" panose="020B0604020202020204" pitchFamily="34" charset="0"/>
                          <a:cs typeface="Arial" panose="020B0604020202020204" pitchFamily="34" charset="0"/>
                        </a:rPr>
                        <a:t> $439,885.61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just" fontAlgn="t"/>
                      <a:r>
                        <a:rPr lang="en-US" sz="1000" u="none" strike="noStrike" dirty="0">
                          <a:effectLst/>
                          <a:latin typeface="Arial" panose="020B0604020202020204" pitchFamily="34" charset="0"/>
                          <a:cs typeface="Arial" panose="020B0604020202020204" pitchFamily="34" charset="0"/>
                        </a:rPr>
                        <a:t>Shop Rite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3846" marR="4469" marT="4469" marB="0"/>
                </a:tc>
                <a:extLst>
                  <a:ext uri="{0D108BD9-81ED-4DB2-BD59-A6C34878D82A}">
                    <a16:rowId xmlns:a16="http://schemas.microsoft.com/office/drawing/2014/main" val="3718668189"/>
                  </a:ext>
                </a:extLst>
              </a:tr>
              <a:tr h="313408">
                <a:tc>
                  <a:txBody>
                    <a:bodyPr/>
                    <a:lstStyle/>
                    <a:p>
                      <a:pPr algn="ctr" fontAlgn="t"/>
                      <a:r>
                        <a:rPr lang="en-US" sz="1000" u="none" strike="noStrike">
                          <a:effectLst/>
                          <a:latin typeface="Arial" panose="020B0604020202020204" pitchFamily="34" charset="0"/>
                          <a:cs typeface="Arial" panose="020B0604020202020204" pitchFamily="34" charset="0"/>
                        </a:rPr>
                        <a:t>5</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l" fontAlgn="t"/>
                      <a:r>
                        <a:rPr lang="en-US" sz="1000" u="none" strike="noStrike">
                          <a:effectLst/>
                          <a:latin typeface="Arial" panose="020B0604020202020204" pitchFamily="34" charset="0"/>
                          <a:cs typeface="Arial" panose="020B0604020202020204" pitchFamily="34" charset="0"/>
                        </a:rPr>
                        <a:t>WOODLANDS  NEPTUNE  LLC</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r" fontAlgn="t"/>
                      <a:r>
                        <a:rPr lang="en-US" sz="1000" u="none" strike="noStrike">
                          <a:effectLst/>
                          <a:latin typeface="Arial" panose="020B0604020202020204" pitchFamily="34" charset="0"/>
                          <a:cs typeface="Arial" panose="020B0604020202020204" pitchFamily="34" charset="0"/>
                        </a:rPr>
                        <a:t> $23,215,000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ctr" fontAlgn="t"/>
                      <a:r>
                        <a:rPr lang="en-US" sz="1000" u="none" strike="noStrike">
                          <a:effectLst/>
                          <a:latin typeface="Arial" panose="020B0604020202020204" pitchFamily="34" charset="0"/>
                          <a:cs typeface="Arial" panose="020B0604020202020204" pitchFamily="34" charset="0"/>
                        </a:rPr>
                        <a:t>0.4079%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r" fontAlgn="t"/>
                      <a:r>
                        <a:rPr lang="en-US" sz="1000" u="none" strike="noStrike">
                          <a:effectLst/>
                          <a:latin typeface="Arial" panose="020B0604020202020204" pitchFamily="34" charset="0"/>
                          <a:cs typeface="Arial" panose="020B0604020202020204" pitchFamily="34" charset="0"/>
                        </a:rPr>
                        <a:t> $419,262.90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just" fontAlgn="t"/>
                      <a:r>
                        <a:rPr lang="en-US" sz="1000" u="none" strike="noStrike">
                          <a:effectLst/>
                          <a:latin typeface="Arial" panose="020B0604020202020204" pitchFamily="34" charset="0"/>
                          <a:cs typeface="Arial" panose="020B0604020202020204" pitchFamily="34" charset="0"/>
                        </a:rPr>
                        <a:t>The Pointe Apartments</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3846" marR="4469" marT="4469" marB="0"/>
                </a:tc>
                <a:extLst>
                  <a:ext uri="{0D108BD9-81ED-4DB2-BD59-A6C34878D82A}">
                    <a16:rowId xmlns:a16="http://schemas.microsoft.com/office/drawing/2014/main" val="3163101634"/>
                  </a:ext>
                </a:extLst>
              </a:tr>
              <a:tr h="313408">
                <a:tc>
                  <a:txBody>
                    <a:bodyPr/>
                    <a:lstStyle/>
                    <a:p>
                      <a:pPr algn="ctr" fontAlgn="t"/>
                      <a:r>
                        <a:rPr lang="en-US" sz="1000" u="none" strike="noStrike">
                          <a:effectLst/>
                          <a:latin typeface="Arial" panose="020B0604020202020204" pitchFamily="34" charset="0"/>
                          <a:cs typeface="Arial" panose="020B0604020202020204" pitchFamily="34" charset="0"/>
                        </a:rPr>
                        <a:t>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l" fontAlgn="t"/>
                      <a:r>
                        <a:rPr lang="en-US" sz="1000" u="none" strike="noStrike">
                          <a:effectLst/>
                          <a:latin typeface="Arial" panose="020B0604020202020204" pitchFamily="34" charset="0"/>
                          <a:cs typeface="Arial" panose="020B0604020202020204" pitchFamily="34" charset="0"/>
                        </a:rPr>
                        <a:t>WAL-MART  REAL  ESTATE  BUSINESS  TRUST</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r" fontAlgn="t"/>
                      <a:r>
                        <a:rPr lang="en-US" sz="1000" u="none" strike="noStrike">
                          <a:effectLst/>
                          <a:latin typeface="Arial" panose="020B0604020202020204" pitchFamily="34" charset="0"/>
                          <a:cs typeface="Arial" panose="020B0604020202020204" pitchFamily="34" charset="0"/>
                        </a:rPr>
                        <a:t> $20,809,600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ctr" fontAlgn="t"/>
                      <a:r>
                        <a:rPr lang="en-US" sz="1000" u="none" strike="noStrike">
                          <a:effectLst/>
                          <a:latin typeface="Arial" panose="020B0604020202020204" pitchFamily="34" charset="0"/>
                          <a:cs typeface="Arial" panose="020B0604020202020204" pitchFamily="34" charset="0"/>
                        </a:rPr>
                        <a:t>0.3656%</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r" fontAlgn="t"/>
                      <a:r>
                        <a:rPr lang="en-US" sz="1000" u="none" strike="noStrike">
                          <a:effectLst/>
                          <a:latin typeface="Arial" panose="020B0604020202020204" pitchFamily="34" charset="0"/>
                          <a:cs typeface="Arial" panose="020B0604020202020204" pitchFamily="34" charset="0"/>
                        </a:rPr>
                        <a:t> $375,821.38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just" fontAlgn="t"/>
                      <a:r>
                        <a:rPr lang="en-US" sz="1000" u="none" strike="noStrike" dirty="0">
                          <a:effectLst/>
                          <a:latin typeface="Arial" panose="020B0604020202020204" pitchFamily="34" charset="0"/>
                          <a:cs typeface="Arial" panose="020B0604020202020204" pitchFamily="34" charset="0"/>
                        </a:rPr>
                        <a:t>Wal-Mart</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3846" marR="4469" marT="4469" marB="0"/>
                </a:tc>
                <a:extLst>
                  <a:ext uri="{0D108BD9-81ED-4DB2-BD59-A6C34878D82A}">
                    <a16:rowId xmlns:a16="http://schemas.microsoft.com/office/drawing/2014/main" val="1293054161"/>
                  </a:ext>
                </a:extLst>
              </a:tr>
              <a:tr h="313408">
                <a:tc>
                  <a:txBody>
                    <a:bodyPr/>
                    <a:lstStyle/>
                    <a:p>
                      <a:pPr algn="ctr" fontAlgn="t"/>
                      <a:r>
                        <a:rPr lang="en-US" sz="1000" u="none" strike="noStrike">
                          <a:effectLst/>
                          <a:latin typeface="Arial" panose="020B0604020202020204" pitchFamily="34" charset="0"/>
                          <a:cs typeface="Arial" panose="020B0604020202020204" pitchFamily="34" charset="0"/>
                        </a:rPr>
                        <a:t>7</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l" fontAlgn="t"/>
                      <a:r>
                        <a:rPr lang="en-US" sz="1000" u="none" strike="noStrike">
                          <a:effectLst/>
                          <a:latin typeface="Arial" panose="020B0604020202020204" pitchFamily="34" charset="0"/>
                          <a:cs typeface="Arial" panose="020B0604020202020204" pitchFamily="34" charset="0"/>
                        </a:rPr>
                        <a:t>HD  DEV.  OF  MARYLAND,INC.%PROP  TAX</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r" fontAlgn="t"/>
                      <a:r>
                        <a:rPr lang="en-US" sz="1000" u="none" strike="noStrike">
                          <a:effectLst/>
                          <a:latin typeface="Arial" panose="020B0604020202020204" pitchFamily="34" charset="0"/>
                          <a:cs typeface="Arial" panose="020B0604020202020204" pitchFamily="34" charset="0"/>
                        </a:rPr>
                        <a:t> $15,215,500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ctr" fontAlgn="t"/>
                      <a:r>
                        <a:rPr lang="en-US" sz="1000" u="none" strike="noStrike">
                          <a:effectLst/>
                          <a:latin typeface="Arial" panose="020B0604020202020204" pitchFamily="34" charset="0"/>
                          <a:cs typeface="Arial" panose="020B0604020202020204" pitchFamily="34" charset="0"/>
                        </a:rPr>
                        <a:t>0.2673%</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r" fontAlgn="t"/>
                      <a:r>
                        <a:rPr lang="en-US" sz="1000" u="none" strike="noStrike">
                          <a:effectLst/>
                          <a:latin typeface="Arial" panose="020B0604020202020204" pitchFamily="34" charset="0"/>
                          <a:cs typeface="Arial" panose="020B0604020202020204" pitchFamily="34" charset="0"/>
                        </a:rPr>
                        <a:t> $274,791.93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just" fontAlgn="t"/>
                      <a:r>
                        <a:rPr lang="en-US" sz="1000" u="none" strike="noStrike">
                          <a:effectLst/>
                          <a:latin typeface="Arial" panose="020B0604020202020204" pitchFamily="34" charset="0"/>
                          <a:cs typeface="Arial" panose="020B0604020202020204" pitchFamily="34" charset="0"/>
                        </a:rPr>
                        <a:t>Home Deport</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3846" marR="4469" marT="4469" marB="0"/>
                </a:tc>
                <a:extLst>
                  <a:ext uri="{0D108BD9-81ED-4DB2-BD59-A6C34878D82A}">
                    <a16:rowId xmlns:a16="http://schemas.microsoft.com/office/drawing/2014/main" val="1425140337"/>
                  </a:ext>
                </a:extLst>
              </a:tr>
              <a:tr h="320531">
                <a:tc>
                  <a:txBody>
                    <a:bodyPr/>
                    <a:lstStyle/>
                    <a:p>
                      <a:pPr algn="ctr" fontAlgn="t"/>
                      <a:r>
                        <a:rPr lang="en-US" sz="1000" u="none" strike="noStrike">
                          <a:effectLst/>
                          <a:latin typeface="Arial" panose="020B0604020202020204" pitchFamily="34" charset="0"/>
                          <a:cs typeface="Arial" panose="020B0604020202020204" pitchFamily="34" charset="0"/>
                        </a:rPr>
                        <a:t>8</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l" fontAlgn="t"/>
                      <a:r>
                        <a:rPr lang="en-US" sz="1000" u="none" strike="noStrike">
                          <a:effectLst/>
                          <a:latin typeface="Arial" panose="020B0604020202020204" pitchFamily="34" charset="0"/>
                          <a:cs typeface="Arial" panose="020B0604020202020204" pitchFamily="34" charset="0"/>
                        </a:rPr>
                        <a:t>OCEAN  GROVE  CAMP  MEETING  ASSN</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r" fontAlgn="t"/>
                      <a:r>
                        <a:rPr lang="en-US" sz="1000" u="none" strike="noStrike">
                          <a:effectLst/>
                          <a:latin typeface="Arial" panose="020B0604020202020204" pitchFamily="34" charset="0"/>
                          <a:cs typeface="Arial" panose="020B0604020202020204" pitchFamily="34" charset="0"/>
                        </a:rPr>
                        <a:t> $15,088,400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ctr" fontAlgn="t"/>
                      <a:r>
                        <a:rPr lang="en-US" sz="1000" u="none" strike="noStrike">
                          <a:effectLst/>
                          <a:latin typeface="Arial" panose="020B0604020202020204" pitchFamily="34" charset="0"/>
                          <a:cs typeface="Arial" panose="020B0604020202020204" pitchFamily="34" charset="0"/>
                        </a:rPr>
                        <a:t>0.2651%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r" fontAlgn="t"/>
                      <a:r>
                        <a:rPr lang="en-US" sz="1000" u="none" strike="noStrike">
                          <a:effectLst/>
                          <a:latin typeface="Arial" panose="020B0604020202020204" pitchFamily="34" charset="0"/>
                          <a:cs typeface="Arial" panose="020B0604020202020204" pitchFamily="34" charset="0"/>
                        </a:rPr>
                        <a:t> $267,668.22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just" fontAlgn="t"/>
                      <a:r>
                        <a:rPr lang="en-US" sz="1000" u="none" strike="noStrike">
                          <a:effectLst/>
                          <a:latin typeface="Arial" panose="020B0604020202020204" pitchFamily="34" charset="0"/>
                          <a:cs typeface="Arial" panose="020B0604020202020204" pitchFamily="34" charset="0"/>
                        </a:rPr>
                        <a:t>Ocean Grove Camp Meeting</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3846" marR="4469" marT="4469" marB="0"/>
                </a:tc>
                <a:extLst>
                  <a:ext uri="{0D108BD9-81ED-4DB2-BD59-A6C34878D82A}">
                    <a16:rowId xmlns:a16="http://schemas.microsoft.com/office/drawing/2014/main" val="608763865"/>
                  </a:ext>
                </a:extLst>
              </a:tr>
              <a:tr h="313408">
                <a:tc>
                  <a:txBody>
                    <a:bodyPr/>
                    <a:lstStyle/>
                    <a:p>
                      <a:pPr algn="ctr" fontAlgn="t"/>
                      <a:r>
                        <a:rPr lang="en-US" sz="1000" u="none" strike="noStrike">
                          <a:effectLst/>
                          <a:latin typeface="Arial" panose="020B0604020202020204" pitchFamily="34" charset="0"/>
                          <a:cs typeface="Arial" panose="020B0604020202020204" pitchFamily="34" charset="0"/>
                        </a:rPr>
                        <a:t>9</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l" fontAlgn="t"/>
                      <a:r>
                        <a:rPr lang="en-US" sz="1000" u="none" strike="noStrike">
                          <a:effectLst/>
                          <a:latin typeface="Arial" panose="020B0604020202020204" pitchFamily="34" charset="0"/>
                          <a:cs typeface="Arial" panose="020B0604020202020204" pitchFamily="34" charset="0"/>
                        </a:rPr>
                        <a:t>MERIDIAN  HOSPITALS  CORP</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r" fontAlgn="t"/>
                      <a:r>
                        <a:rPr lang="en-US" sz="1000" u="none" strike="noStrike">
                          <a:effectLst/>
                          <a:latin typeface="Arial" panose="020B0604020202020204" pitchFamily="34" charset="0"/>
                          <a:cs typeface="Arial" panose="020B0604020202020204" pitchFamily="34" charset="0"/>
                        </a:rPr>
                        <a:t> $13,606,500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ctr" fontAlgn="t"/>
                      <a:r>
                        <a:rPr lang="en-US" sz="1000" u="none" strike="noStrike">
                          <a:effectLst/>
                          <a:latin typeface="Arial" panose="020B0604020202020204" pitchFamily="34" charset="0"/>
                          <a:cs typeface="Arial" panose="020B0604020202020204" pitchFamily="34" charset="0"/>
                        </a:rPr>
                        <a:t>0.2391%</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r" fontAlgn="t"/>
                      <a:r>
                        <a:rPr lang="en-US" sz="1000" u="none" strike="noStrike">
                          <a:effectLst/>
                          <a:latin typeface="Arial" panose="020B0604020202020204" pitchFamily="34" charset="0"/>
                          <a:cs typeface="Arial" panose="020B0604020202020204" pitchFamily="34" charset="0"/>
                        </a:rPr>
                        <a:t> $245,733.39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just" fontAlgn="b"/>
                      <a:r>
                        <a:rPr lang="en-US" sz="1000" u="none" strike="noStrike" dirty="0">
                          <a:effectLst/>
                          <a:latin typeface="Arial" panose="020B0604020202020204" pitchFamily="34" charset="0"/>
                          <a:cs typeface="Arial" panose="020B0604020202020204" pitchFamily="34" charset="0"/>
                        </a:rPr>
                        <a:t>  Jersey Shore University Medical Center</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4469" marR="4469" marT="4469" marB="0" anchor="b"/>
                </a:tc>
                <a:extLst>
                  <a:ext uri="{0D108BD9-81ED-4DB2-BD59-A6C34878D82A}">
                    <a16:rowId xmlns:a16="http://schemas.microsoft.com/office/drawing/2014/main" val="2835671840"/>
                  </a:ext>
                </a:extLst>
              </a:tr>
              <a:tr h="305267">
                <a:tc>
                  <a:txBody>
                    <a:bodyPr/>
                    <a:lstStyle/>
                    <a:p>
                      <a:pPr algn="ctr" fontAlgn="t"/>
                      <a:r>
                        <a:rPr lang="en-US" sz="1000" u="none" strike="noStrike">
                          <a:effectLst/>
                          <a:latin typeface="Arial" panose="020B0604020202020204" pitchFamily="34" charset="0"/>
                          <a:cs typeface="Arial" panose="020B0604020202020204" pitchFamily="34" charset="0"/>
                        </a:rPr>
                        <a:t>10</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l" fontAlgn="t"/>
                      <a:r>
                        <a:rPr lang="en-US" sz="1000" u="none" strike="noStrike">
                          <a:effectLst/>
                          <a:latin typeface="Arial" panose="020B0604020202020204" pitchFamily="34" charset="0"/>
                          <a:cs typeface="Arial" panose="020B0604020202020204" pitchFamily="34" charset="0"/>
                        </a:rPr>
                        <a:t>OFW,  LLC</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r" fontAlgn="t"/>
                      <a:r>
                        <a:rPr lang="en-US" sz="1000" u="none" strike="noStrike">
                          <a:effectLst/>
                          <a:latin typeface="Arial" panose="020B0604020202020204" pitchFamily="34" charset="0"/>
                          <a:cs typeface="Arial" panose="020B0604020202020204" pitchFamily="34" charset="0"/>
                        </a:rPr>
                        <a:t> $12,641,800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ctr" fontAlgn="t"/>
                      <a:r>
                        <a:rPr lang="en-US" sz="1000" u="none" strike="noStrike" dirty="0">
                          <a:effectLst/>
                          <a:latin typeface="Arial" panose="020B0604020202020204" pitchFamily="34" charset="0"/>
                          <a:cs typeface="Arial" panose="020B0604020202020204" pitchFamily="34" charset="0"/>
                        </a:rPr>
                        <a:t>0.2221%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r" fontAlgn="t"/>
                      <a:r>
                        <a:rPr lang="en-US" sz="1000" u="none" strike="noStrike">
                          <a:effectLst/>
                          <a:latin typeface="Arial" panose="020B0604020202020204" pitchFamily="34" charset="0"/>
                          <a:cs typeface="Arial" panose="020B0604020202020204" pitchFamily="34" charset="0"/>
                        </a:rPr>
                        <a:t> $228,310.91 </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4469" marR="4469" marT="4469" marB="0"/>
                </a:tc>
                <a:tc>
                  <a:txBody>
                    <a:bodyPr/>
                    <a:lstStyle/>
                    <a:p>
                      <a:pPr algn="just" fontAlgn="t"/>
                      <a:r>
                        <a:rPr lang="en-US" sz="1000" u="none" strike="noStrike" dirty="0">
                          <a:effectLst/>
                          <a:latin typeface="Arial" panose="020B0604020202020204" pitchFamily="34" charset="0"/>
                          <a:cs typeface="Arial" panose="020B0604020202020204" pitchFamily="34" charset="0"/>
                        </a:rPr>
                        <a:t>Lowy's </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3846" marR="4469" marT="4469" marB="0"/>
                </a:tc>
                <a:extLst>
                  <a:ext uri="{0D108BD9-81ED-4DB2-BD59-A6C34878D82A}">
                    <a16:rowId xmlns:a16="http://schemas.microsoft.com/office/drawing/2014/main" val="4198474536"/>
                  </a:ext>
                </a:extLst>
              </a:tr>
            </a:tbl>
          </a:graphicData>
        </a:graphic>
      </p:graphicFrame>
      <p:sp>
        <p:nvSpPr>
          <p:cNvPr id="7" name="TextBox 6">
            <a:extLst>
              <a:ext uri="{FF2B5EF4-FFF2-40B4-BE49-F238E27FC236}">
                <a16:creationId xmlns:a16="http://schemas.microsoft.com/office/drawing/2014/main" id="{F74ED073-65CA-DA20-8E3A-48C9FF931883}"/>
              </a:ext>
            </a:extLst>
          </p:cNvPr>
          <p:cNvSpPr txBox="1"/>
          <p:nvPr/>
        </p:nvSpPr>
        <p:spPr>
          <a:xfrm>
            <a:off x="4648200" y="838200"/>
            <a:ext cx="5181600"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Ten Largest Taxpayers - 2023</a:t>
            </a:r>
          </a:p>
        </p:txBody>
      </p:sp>
    </p:spTree>
    <p:extLst>
      <p:ext uri="{BB962C8B-B14F-4D97-AF65-F5344CB8AC3E}">
        <p14:creationId xmlns:p14="http://schemas.microsoft.com/office/powerpoint/2010/main" val="10953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6200" y="0"/>
            <a:ext cx="9857740" cy="6858000"/>
          </a:xfrm>
          <a:custGeom>
            <a:avLst/>
            <a:gdLst/>
            <a:ahLst/>
            <a:cxnLst/>
            <a:rect l="l" t="t" r="r" b="b"/>
            <a:pathLst>
              <a:path w="9857740" h="6858000">
                <a:moveTo>
                  <a:pt x="0" y="6859524"/>
                </a:moveTo>
                <a:lnTo>
                  <a:pt x="9857232" y="6859524"/>
                </a:lnTo>
                <a:lnTo>
                  <a:pt x="9857232" y="1524"/>
                </a:lnTo>
                <a:lnTo>
                  <a:pt x="0" y="1524"/>
                </a:lnTo>
                <a:lnTo>
                  <a:pt x="0" y="6859524"/>
                </a:lnTo>
              </a:path>
            </a:pathLst>
          </a:custGeom>
          <a:solidFill>
            <a:schemeClr val="accent1"/>
          </a:solidFill>
        </p:spPr>
        <p:txBody>
          <a:bodyPr wrap="square" lIns="0" tIns="0" rIns="0" bIns="0" rtlCol="0"/>
          <a:lstStyle/>
          <a:p>
            <a:endParaRPr/>
          </a:p>
        </p:txBody>
      </p:sp>
      <p:sp>
        <p:nvSpPr>
          <p:cNvPr id="10" name="object 10"/>
          <p:cNvSpPr txBox="1">
            <a:spLocks noGrp="1"/>
          </p:cNvSpPr>
          <p:nvPr>
            <p:ph type="title"/>
          </p:nvPr>
        </p:nvSpPr>
        <p:spPr>
          <a:xfrm>
            <a:off x="152400" y="334362"/>
            <a:ext cx="11738827" cy="755863"/>
          </a:xfrm>
          <a:prstGeom prst="rect">
            <a:avLst/>
          </a:prstGeom>
        </p:spPr>
        <p:txBody>
          <a:bodyPr vert="horz" wrap="square" lIns="0" tIns="138953" rIns="0" bIns="0" rtlCol="0">
            <a:spAutoFit/>
          </a:bodyPr>
          <a:lstStyle/>
          <a:p>
            <a:pPr marL="172085">
              <a:lnSpc>
                <a:spcPct val="100000"/>
              </a:lnSpc>
            </a:pPr>
            <a:r>
              <a:rPr lang="en-US" b="1" dirty="0">
                <a:solidFill>
                  <a:schemeClr val="tx1"/>
                </a:solidFill>
              </a:rPr>
              <a:t>Neptune  Township</a:t>
            </a:r>
            <a:r>
              <a:rPr b="1" dirty="0">
                <a:solidFill>
                  <a:schemeClr val="tx1"/>
                </a:solidFill>
              </a:rPr>
              <a:t> </a:t>
            </a:r>
            <a:r>
              <a:rPr lang="en-US" b="1" dirty="0">
                <a:solidFill>
                  <a:schemeClr val="tx1"/>
                </a:solidFill>
              </a:rPr>
              <a:t> </a:t>
            </a:r>
            <a:r>
              <a:rPr b="1" dirty="0">
                <a:solidFill>
                  <a:schemeClr val="tx1"/>
                </a:solidFill>
              </a:rPr>
              <a:t>Municipal </a:t>
            </a:r>
            <a:r>
              <a:rPr lang="en-US" b="1" dirty="0">
                <a:solidFill>
                  <a:schemeClr val="tx1"/>
                </a:solidFill>
              </a:rPr>
              <a:t> </a:t>
            </a:r>
            <a:r>
              <a:rPr b="1" dirty="0">
                <a:solidFill>
                  <a:schemeClr val="tx1"/>
                </a:solidFill>
              </a:rPr>
              <a:t>Budget</a:t>
            </a:r>
            <a:r>
              <a:rPr lang="en-US" b="1" dirty="0">
                <a:solidFill>
                  <a:schemeClr val="tx1"/>
                </a:solidFill>
              </a:rPr>
              <a:t> </a:t>
            </a:r>
            <a:r>
              <a:rPr b="1" dirty="0">
                <a:solidFill>
                  <a:schemeClr val="tx1"/>
                </a:solidFill>
              </a:rPr>
              <a:t> Team</a:t>
            </a:r>
          </a:p>
        </p:txBody>
      </p:sp>
      <p:sp>
        <p:nvSpPr>
          <p:cNvPr id="11" name="object 11"/>
          <p:cNvSpPr txBox="1"/>
          <p:nvPr/>
        </p:nvSpPr>
        <p:spPr>
          <a:xfrm>
            <a:off x="1447800" y="1443013"/>
            <a:ext cx="7815276" cy="4801314"/>
          </a:xfrm>
          <a:prstGeom prst="rect">
            <a:avLst/>
          </a:prstGeom>
        </p:spPr>
        <p:txBody>
          <a:bodyPr vert="horz" wrap="square" lIns="0" tIns="0" rIns="0" bIns="0" rtlCol="0">
            <a:spAutoFit/>
          </a:bodyPr>
          <a:lstStyle/>
          <a:p>
            <a:pPr marL="299085" indent="-286385">
              <a:lnSpc>
                <a:spcPct val="100000"/>
              </a:lnSpc>
              <a:buFont typeface="Arial"/>
              <a:buChar char="•"/>
              <a:tabLst>
                <a:tab pos="299720" algn="l"/>
              </a:tabLst>
            </a:pPr>
            <a:r>
              <a:rPr lang="en-US" sz="2000" b="1" dirty="0">
                <a:latin typeface="Calibri"/>
                <a:cs typeface="Calibri"/>
              </a:rPr>
              <a:t>Michael J. Bascom – Chief Financial Officer</a:t>
            </a:r>
          </a:p>
          <a:p>
            <a:pPr marL="299085" indent="-286385">
              <a:lnSpc>
                <a:spcPct val="100000"/>
              </a:lnSpc>
              <a:buFont typeface="Arial"/>
              <a:buChar char="•"/>
              <a:tabLst>
                <a:tab pos="299720" algn="l"/>
              </a:tabLst>
            </a:pPr>
            <a:r>
              <a:rPr lang="en-US" sz="2000" b="1" dirty="0">
                <a:latin typeface="Calibri"/>
                <a:cs typeface="Calibri"/>
              </a:rPr>
              <a:t>Debbie Latshaw - Assistant Chief Financial Officer</a:t>
            </a:r>
          </a:p>
          <a:p>
            <a:pPr marL="299085" indent="-286385">
              <a:lnSpc>
                <a:spcPct val="100000"/>
              </a:lnSpc>
              <a:buFont typeface="Arial"/>
              <a:buChar char="•"/>
              <a:tabLst>
                <a:tab pos="299720" algn="l"/>
              </a:tabLst>
            </a:pPr>
            <a:r>
              <a:rPr lang="en-US" sz="2000" b="1" dirty="0">
                <a:latin typeface="Calibri"/>
                <a:cs typeface="Calibri"/>
              </a:rPr>
              <a:t>Melissa Zucconi - Purchasing Agent </a:t>
            </a:r>
          </a:p>
          <a:p>
            <a:pPr marL="299085" indent="-286385">
              <a:lnSpc>
                <a:spcPct val="100000"/>
              </a:lnSpc>
              <a:buFont typeface="Arial"/>
              <a:buChar char="•"/>
              <a:tabLst>
                <a:tab pos="299720" algn="l"/>
              </a:tabLst>
            </a:pPr>
            <a:r>
              <a:rPr lang="en-US" sz="2000" b="1" dirty="0">
                <a:latin typeface="Calibri"/>
                <a:cs typeface="Calibri"/>
              </a:rPr>
              <a:t>Gina </a:t>
            </a:r>
            <a:r>
              <a:rPr lang="en-US" sz="2000" b="1" dirty="0" err="1">
                <a:latin typeface="Calibri"/>
                <a:cs typeface="Calibri"/>
              </a:rPr>
              <a:t>LaPlaca</a:t>
            </a:r>
            <a:r>
              <a:rPr lang="en-US" sz="2000" b="1" dirty="0">
                <a:latin typeface="Calibri"/>
                <a:cs typeface="Calibri"/>
              </a:rPr>
              <a:t> - Township Administrator</a:t>
            </a:r>
          </a:p>
          <a:p>
            <a:pPr marL="299085" indent="-286385">
              <a:lnSpc>
                <a:spcPct val="100000"/>
              </a:lnSpc>
              <a:buFont typeface="Arial"/>
              <a:buChar char="•"/>
              <a:tabLst>
                <a:tab pos="299720" algn="l"/>
              </a:tabLst>
            </a:pPr>
            <a:r>
              <a:rPr lang="en-US" sz="2000" b="1" dirty="0">
                <a:latin typeface="Calibri"/>
                <a:cs typeface="Calibri"/>
              </a:rPr>
              <a:t>Stephanie </a:t>
            </a:r>
            <a:r>
              <a:rPr lang="en-US" sz="2000" b="1" dirty="0" err="1">
                <a:latin typeface="Calibri"/>
                <a:cs typeface="Calibri"/>
              </a:rPr>
              <a:t>Oppegaard</a:t>
            </a:r>
            <a:r>
              <a:rPr lang="en-US" sz="2000" b="1" dirty="0">
                <a:latin typeface="Calibri"/>
                <a:cs typeface="Calibri"/>
              </a:rPr>
              <a:t> - Director of Human Resources </a:t>
            </a:r>
          </a:p>
          <a:p>
            <a:pPr marL="299085" indent="-286385">
              <a:lnSpc>
                <a:spcPct val="100000"/>
              </a:lnSpc>
              <a:buFont typeface="Arial"/>
              <a:buChar char="•"/>
              <a:tabLst>
                <a:tab pos="299720" algn="l"/>
              </a:tabLst>
            </a:pPr>
            <a:r>
              <a:rPr lang="en-US" sz="2000" b="1" dirty="0">
                <a:latin typeface="Calibri"/>
                <a:cs typeface="Calibri"/>
              </a:rPr>
              <a:t>Courtney Langer – Departmental Secretary</a:t>
            </a:r>
          </a:p>
          <a:p>
            <a:pPr marL="299085" indent="-286385">
              <a:lnSpc>
                <a:spcPct val="100000"/>
              </a:lnSpc>
              <a:buFont typeface="Arial"/>
              <a:buChar char="•"/>
              <a:tabLst>
                <a:tab pos="299720" algn="l"/>
              </a:tabLst>
            </a:pPr>
            <a:r>
              <a:rPr lang="en-US" sz="2000" b="1" dirty="0">
                <a:latin typeface="Calibri"/>
                <a:cs typeface="Calibri"/>
              </a:rPr>
              <a:t>Lisa Mansfield – Administrative Assistant to the CFO</a:t>
            </a:r>
          </a:p>
          <a:p>
            <a:pPr marL="299085" indent="-286385">
              <a:lnSpc>
                <a:spcPct val="100000"/>
              </a:lnSpc>
              <a:buFont typeface="Arial"/>
              <a:buChar char="•"/>
              <a:tabLst>
                <a:tab pos="299720" algn="l"/>
              </a:tabLst>
            </a:pPr>
            <a:endParaRPr lang="en-US" sz="2000" b="1" dirty="0">
              <a:latin typeface="Calibri"/>
              <a:cs typeface="Calibri"/>
            </a:endParaRPr>
          </a:p>
          <a:p>
            <a:pPr marL="299085" indent="-286385">
              <a:lnSpc>
                <a:spcPct val="100000"/>
              </a:lnSpc>
              <a:buFont typeface="Arial"/>
              <a:buChar char="•"/>
              <a:tabLst>
                <a:tab pos="299720" algn="l"/>
              </a:tabLst>
            </a:pPr>
            <a:r>
              <a:rPr lang="en-US" sz="2000" b="1" dirty="0">
                <a:latin typeface="Calibri"/>
                <a:cs typeface="Calibri"/>
              </a:rPr>
              <a:t>Mayor </a:t>
            </a:r>
            <a:r>
              <a:rPr lang="en-US" sz="2000" b="1" dirty="0" err="1">
                <a:latin typeface="Calibri"/>
                <a:cs typeface="Calibri"/>
              </a:rPr>
              <a:t>Tassie</a:t>
            </a:r>
            <a:r>
              <a:rPr lang="en-US" sz="2000" b="1" dirty="0">
                <a:latin typeface="Calibri"/>
                <a:cs typeface="Calibri"/>
              </a:rPr>
              <a:t> York</a:t>
            </a:r>
          </a:p>
          <a:p>
            <a:pPr marL="299085" indent="-286385">
              <a:lnSpc>
                <a:spcPct val="100000"/>
              </a:lnSpc>
              <a:buFont typeface="Arial"/>
              <a:buChar char="•"/>
              <a:tabLst>
                <a:tab pos="299720" algn="l"/>
              </a:tabLst>
            </a:pPr>
            <a:r>
              <a:rPr lang="en-US" sz="2000" b="1" dirty="0">
                <a:latin typeface="Calibri"/>
                <a:cs typeface="Calibri"/>
              </a:rPr>
              <a:t>Deputy Mayor Robert Lane, Jr.</a:t>
            </a:r>
          </a:p>
          <a:p>
            <a:pPr marL="299085" indent="-286385">
              <a:lnSpc>
                <a:spcPct val="100000"/>
              </a:lnSpc>
              <a:buFont typeface="Arial"/>
              <a:buChar char="•"/>
              <a:tabLst>
                <a:tab pos="299720" algn="l"/>
              </a:tabLst>
            </a:pPr>
            <a:r>
              <a:rPr lang="en-US" sz="2000" b="1" dirty="0">
                <a:latin typeface="Calibri"/>
                <a:cs typeface="Calibri"/>
              </a:rPr>
              <a:t>Committeeman Keith Cafferty</a:t>
            </a:r>
          </a:p>
          <a:p>
            <a:pPr marL="299085" indent="-286385">
              <a:lnSpc>
                <a:spcPct val="100000"/>
              </a:lnSpc>
              <a:buFont typeface="Arial"/>
              <a:buChar char="•"/>
              <a:tabLst>
                <a:tab pos="299720" algn="l"/>
              </a:tabLst>
            </a:pPr>
            <a:r>
              <a:rPr lang="en-US" sz="2000" b="1" dirty="0">
                <a:latin typeface="Calibri"/>
                <a:cs typeface="Calibri"/>
              </a:rPr>
              <a:t>Committeeman Kevin McMillan</a:t>
            </a:r>
          </a:p>
          <a:p>
            <a:pPr marL="299085" indent="-286385">
              <a:lnSpc>
                <a:spcPct val="100000"/>
              </a:lnSpc>
              <a:buFont typeface="Arial"/>
              <a:buChar char="•"/>
              <a:tabLst>
                <a:tab pos="299720" algn="l"/>
              </a:tabLst>
            </a:pPr>
            <a:r>
              <a:rPr lang="en-US" sz="2000" b="1" dirty="0">
                <a:latin typeface="Calibri"/>
                <a:cs typeface="Calibri"/>
              </a:rPr>
              <a:t>Committeeman </a:t>
            </a:r>
            <a:r>
              <a:rPr lang="en-US" sz="2000" b="1" dirty="0" err="1">
                <a:latin typeface="Calibri"/>
                <a:cs typeface="Calibri"/>
              </a:rPr>
              <a:t>Derel</a:t>
            </a:r>
            <a:r>
              <a:rPr lang="en-US" sz="2000" b="1" dirty="0">
                <a:latin typeface="Calibri"/>
                <a:cs typeface="Calibri"/>
              </a:rPr>
              <a:t> Stroud</a:t>
            </a:r>
          </a:p>
          <a:p>
            <a:pPr marL="299085" indent="-286385">
              <a:lnSpc>
                <a:spcPct val="100000"/>
              </a:lnSpc>
              <a:buFont typeface="Arial"/>
              <a:buChar char="•"/>
              <a:tabLst>
                <a:tab pos="299720" algn="l"/>
              </a:tabLst>
            </a:pPr>
            <a:endParaRPr lang="en-US" sz="2000" b="1" dirty="0">
              <a:latin typeface="Calibri"/>
              <a:cs typeface="Calibri"/>
            </a:endParaRPr>
          </a:p>
          <a:p>
            <a:pPr marL="299085" indent="-286385">
              <a:lnSpc>
                <a:spcPct val="100000"/>
              </a:lnSpc>
              <a:buFont typeface="Arial"/>
              <a:buChar char="•"/>
              <a:tabLst>
                <a:tab pos="299720" algn="l"/>
              </a:tabLst>
            </a:pPr>
            <a:r>
              <a:rPr lang="en-US" sz="2000" b="1" dirty="0">
                <a:latin typeface="Calibri"/>
                <a:cs typeface="Calibri"/>
              </a:rPr>
              <a:t>Neptune Township Municipal Department Heads</a:t>
            </a:r>
            <a:endParaRPr sz="2000" dirty="0">
              <a:latin typeface="Times New Roman"/>
              <a:cs typeface="Times New Roman"/>
            </a:endParaRPr>
          </a:p>
          <a:p>
            <a:pPr marR="5080" algn="r">
              <a:lnSpc>
                <a:spcPct val="100000"/>
              </a:lnSpc>
            </a:pPr>
            <a:r>
              <a:rPr sz="1200" spc="15" dirty="0">
                <a:solidFill>
                  <a:srgbClr val="627083"/>
                </a:solidFill>
                <a:latin typeface="Calibri"/>
                <a:cs typeface="Calibri"/>
              </a:rPr>
              <a:t>2</a:t>
            </a:r>
            <a:endParaRPr sz="1200" dirty="0">
              <a:latin typeface="Calibri"/>
              <a:cs typeface="Calibri"/>
            </a:endParaRPr>
          </a:p>
        </p:txBody>
      </p:sp>
      <p:pic>
        <p:nvPicPr>
          <p:cNvPr id="13" name="Picture 12">
            <a:extLst>
              <a:ext uri="{FF2B5EF4-FFF2-40B4-BE49-F238E27FC236}">
                <a16:creationId xmlns:a16="http://schemas.microsoft.com/office/drawing/2014/main" id="{07E9CA66-2CAE-C966-E04D-D97B108984B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17818" y="2045900"/>
            <a:ext cx="1956797" cy="167217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581643" y="0"/>
            <a:ext cx="3610610" cy="3610610"/>
          </a:xfrm>
          <a:custGeom>
            <a:avLst/>
            <a:gdLst/>
            <a:ahLst/>
            <a:cxnLst/>
            <a:rect l="l" t="t" r="r" b="b"/>
            <a:pathLst>
              <a:path w="3610609" h="3610610">
                <a:moveTo>
                  <a:pt x="3610355" y="0"/>
                </a:moveTo>
                <a:lnTo>
                  <a:pt x="0" y="0"/>
                </a:lnTo>
                <a:lnTo>
                  <a:pt x="296099" y="11968"/>
                </a:lnTo>
                <a:lnTo>
                  <a:pt x="585607" y="47254"/>
                </a:lnTo>
                <a:lnTo>
                  <a:pt x="867595" y="104929"/>
                </a:lnTo>
                <a:lnTo>
                  <a:pt x="1141134" y="184062"/>
                </a:lnTo>
                <a:lnTo>
                  <a:pt x="1405294" y="283725"/>
                </a:lnTo>
                <a:lnTo>
                  <a:pt x="1659146" y="402989"/>
                </a:lnTo>
                <a:lnTo>
                  <a:pt x="1901761" y="540924"/>
                </a:lnTo>
                <a:lnTo>
                  <a:pt x="2132210" y="696602"/>
                </a:lnTo>
                <a:lnTo>
                  <a:pt x="2349562" y="869092"/>
                </a:lnTo>
                <a:lnTo>
                  <a:pt x="2552890" y="1057465"/>
                </a:lnTo>
                <a:lnTo>
                  <a:pt x="2741263" y="1260793"/>
                </a:lnTo>
                <a:lnTo>
                  <a:pt x="2913753" y="1478145"/>
                </a:lnTo>
                <a:lnTo>
                  <a:pt x="3069431" y="1708594"/>
                </a:lnTo>
                <a:lnTo>
                  <a:pt x="3207366" y="1951209"/>
                </a:lnTo>
                <a:lnTo>
                  <a:pt x="3326630" y="2205061"/>
                </a:lnTo>
                <a:lnTo>
                  <a:pt x="3426293" y="2469221"/>
                </a:lnTo>
                <a:lnTo>
                  <a:pt x="3505426" y="2742760"/>
                </a:lnTo>
                <a:lnTo>
                  <a:pt x="3563101" y="3024748"/>
                </a:lnTo>
                <a:lnTo>
                  <a:pt x="3598387" y="3314256"/>
                </a:lnTo>
                <a:lnTo>
                  <a:pt x="3610355" y="3610355"/>
                </a:lnTo>
                <a:lnTo>
                  <a:pt x="3610355" y="0"/>
                </a:lnTo>
                <a:close/>
              </a:path>
            </a:pathLst>
          </a:custGeom>
          <a:solidFill>
            <a:srgbClr val="C00000"/>
          </a:solidFill>
        </p:spPr>
        <p:txBody>
          <a:bodyPr wrap="square" lIns="0" tIns="0" rIns="0" bIns="0" rtlCol="0"/>
          <a:lstStyle/>
          <a:p>
            <a:endParaRPr/>
          </a:p>
        </p:txBody>
      </p:sp>
      <p:sp>
        <p:nvSpPr>
          <p:cNvPr id="3" name="object 3"/>
          <p:cNvSpPr/>
          <p:nvPr/>
        </p:nvSpPr>
        <p:spPr>
          <a:xfrm>
            <a:off x="0" y="3247644"/>
            <a:ext cx="3610610" cy="3610610"/>
          </a:xfrm>
          <a:custGeom>
            <a:avLst/>
            <a:gdLst/>
            <a:ahLst/>
            <a:cxnLst/>
            <a:rect l="l" t="t" r="r" b="b"/>
            <a:pathLst>
              <a:path w="3610610" h="3610609">
                <a:moveTo>
                  <a:pt x="0" y="3610355"/>
                </a:moveTo>
                <a:lnTo>
                  <a:pt x="3610356" y="3610355"/>
                </a:lnTo>
                <a:lnTo>
                  <a:pt x="3314257" y="3598386"/>
                </a:lnTo>
                <a:lnTo>
                  <a:pt x="3024748" y="3563100"/>
                </a:lnTo>
                <a:lnTo>
                  <a:pt x="2742760" y="3505426"/>
                </a:lnTo>
                <a:lnTo>
                  <a:pt x="2469221" y="3426292"/>
                </a:lnTo>
                <a:lnTo>
                  <a:pt x="2205061" y="3326629"/>
                </a:lnTo>
                <a:lnTo>
                  <a:pt x="1951209" y="3207365"/>
                </a:lnTo>
                <a:lnTo>
                  <a:pt x="1708594" y="3069430"/>
                </a:lnTo>
                <a:lnTo>
                  <a:pt x="1478146" y="2913753"/>
                </a:lnTo>
                <a:lnTo>
                  <a:pt x="1260793" y="2741263"/>
                </a:lnTo>
                <a:lnTo>
                  <a:pt x="1057465" y="2552890"/>
                </a:lnTo>
                <a:lnTo>
                  <a:pt x="869092" y="2349562"/>
                </a:lnTo>
                <a:lnTo>
                  <a:pt x="696602" y="2132209"/>
                </a:lnTo>
                <a:lnTo>
                  <a:pt x="540925" y="1901761"/>
                </a:lnTo>
                <a:lnTo>
                  <a:pt x="402989" y="1659146"/>
                </a:lnTo>
                <a:lnTo>
                  <a:pt x="283725" y="1405294"/>
                </a:lnTo>
                <a:lnTo>
                  <a:pt x="184062" y="1141134"/>
                </a:lnTo>
                <a:lnTo>
                  <a:pt x="104929" y="867595"/>
                </a:lnTo>
                <a:lnTo>
                  <a:pt x="47254" y="585607"/>
                </a:lnTo>
                <a:lnTo>
                  <a:pt x="11968" y="296099"/>
                </a:lnTo>
                <a:lnTo>
                  <a:pt x="0" y="9"/>
                </a:lnTo>
                <a:lnTo>
                  <a:pt x="0" y="3610355"/>
                </a:lnTo>
              </a:path>
            </a:pathLst>
          </a:custGeom>
          <a:solidFill>
            <a:srgbClr val="C00000"/>
          </a:solidFill>
        </p:spPr>
        <p:txBody>
          <a:bodyPr wrap="square" lIns="0" tIns="0" rIns="0" bIns="0" rtlCol="0"/>
          <a:lstStyle/>
          <a:p>
            <a:endParaRPr/>
          </a:p>
        </p:txBody>
      </p:sp>
      <p:sp>
        <p:nvSpPr>
          <p:cNvPr id="15" name="object 15"/>
          <p:cNvSpPr txBox="1">
            <a:spLocks noGrp="1"/>
          </p:cNvSpPr>
          <p:nvPr>
            <p:ph type="sldNum" sz="quarter" idx="12"/>
          </p:nvPr>
        </p:nvSpPr>
        <p:spPr>
          <a:prstGeom prst="rect">
            <a:avLst/>
          </a:prstGeom>
        </p:spPr>
        <p:txBody>
          <a:bodyPr vert="horz" wrap="square" lIns="0" tIns="45415" rIns="0" bIns="0" rtlCol="0">
            <a:spAutoFit/>
          </a:bodyPr>
          <a:lstStyle/>
          <a:p>
            <a:pPr marL="106680">
              <a:lnSpc>
                <a:spcPct val="100000"/>
              </a:lnSpc>
            </a:pPr>
            <a:fld id="{81D60167-4931-47E6-BA6A-407CBD079E47}" type="slidenum">
              <a:rPr spc="15" dirty="0">
                <a:solidFill>
                  <a:srgbClr val="DAE4EE"/>
                </a:solidFill>
              </a:rPr>
              <a:t>20</a:t>
            </a:fld>
            <a:endParaRPr spc="15" dirty="0">
              <a:solidFill>
                <a:srgbClr val="DAE4EE"/>
              </a:solidFill>
            </a:endParaRPr>
          </a:p>
        </p:txBody>
      </p:sp>
      <p:pic>
        <p:nvPicPr>
          <p:cNvPr id="16" name="Picture 15">
            <a:extLst>
              <a:ext uri="{FF2B5EF4-FFF2-40B4-BE49-F238E27FC236}">
                <a16:creationId xmlns:a16="http://schemas.microsoft.com/office/drawing/2014/main" id="{1114ACC2-6C72-8378-E4C8-A7406C5C5BE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775" y="56921"/>
            <a:ext cx="1457169" cy="1245217"/>
          </a:xfrm>
          <a:prstGeom prst="rect">
            <a:avLst/>
          </a:prstGeom>
        </p:spPr>
      </p:pic>
      <p:graphicFrame>
        <p:nvGraphicFramePr>
          <p:cNvPr id="6" name="Chart 5">
            <a:extLst>
              <a:ext uri="{FF2B5EF4-FFF2-40B4-BE49-F238E27FC236}">
                <a16:creationId xmlns:a16="http://schemas.microsoft.com/office/drawing/2014/main" id="{00000000-0008-0000-0100-0000149D0100}"/>
              </a:ext>
            </a:extLst>
          </p:cNvPr>
          <p:cNvGraphicFramePr>
            <a:graphicFrameLocks/>
          </p:cNvGraphicFramePr>
          <p:nvPr/>
        </p:nvGraphicFramePr>
        <p:xfrm>
          <a:off x="2057400" y="685800"/>
          <a:ext cx="9296399" cy="5486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92012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581643" y="0"/>
            <a:ext cx="3610610" cy="3610610"/>
          </a:xfrm>
          <a:custGeom>
            <a:avLst/>
            <a:gdLst/>
            <a:ahLst/>
            <a:cxnLst/>
            <a:rect l="l" t="t" r="r" b="b"/>
            <a:pathLst>
              <a:path w="3610609" h="3610610">
                <a:moveTo>
                  <a:pt x="3610355" y="0"/>
                </a:moveTo>
                <a:lnTo>
                  <a:pt x="0" y="0"/>
                </a:lnTo>
                <a:lnTo>
                  <a:pt x="296099" y="11968"/>
                </a:lnTo>
                <a:lnTo>
                  <a:pt x="585607" y="47254"/>
                </a:lnTo>
                <a:lnTo>
                  <a:pt x="867595" y="104929"/>
                </a:lnTo>
                <a:lnTo>
                  <a:pt x="1141134" y="184062"/>
                </a:lnTo>
                <a:lnTo>
                  <a:pt x="1405294" y="283725"/>
                </a:lnTo>
                <a:lnTo>
                  <a:pt x="1659146" y="402989"/>
                </a:lnTo>
                <a:lnTo>
                  <a:pt x="1901761" y="540924"/>
                </a:lnTo>
                <a:lnTo>
                  <a:pt x="2132210" y="696602"/>
                </a:lnTo>
                <a:lnTo>
                  <a:pt x="2349562" y="869092"/>
                </a:lnTo>
                <a:lnTo>
                  <a:pt x="2552890" y="1057465"/>
                </a:lnTo>
                <a:lnTo>
                  <a:pt x="2741263" y="1260793"/>
                </a:lnTo>
                <a:lnTo>
                  <a:pt x="2913753" y="1478145"/>
                </a:lnTo>
                <a:lnTo>
                  <a:pt x="3069431" y="1708594"/>
                </a:lnTo>
                <a:lnTo>
                  <a:pt x="3207366" y="1951209"/>
                </a:lnTo>
                <a:lnTo>
                  <a:pt x="3326630" y="2205061"/>
                </a:lnTo>
                <a:lnTo>
                  <a:pt x="3426293" y="2469221"/>
                </a:lnTo>
                <a:lnTo>
                  <a:pt x="3505426" y="2742760"/>
                </a:lnTo>
                <a:lnTo>
                  <a:pt x="3563101" y="3024748"/>
                </a:lnTo>
                <a:lnTo>
                  <a:pt x="3598387" y="3314256"/>
                </a:lnTo>
                <a:lnTo>
                  <a:pt x="3610355" y="3610355"/>
                </a:lnTo>
                <a:lnTo>
                  <a:pt x="3610355" y="0"/>
                </a:lnTo>
                <a:close/>
              </a:path>
            </a:pathLst>
          </a:custGeom>
          <a:solidFill>
            <a:srgbClr val="C00000"/>
          </a:solidFill>
        </p:spPr>
        <p:txBody>
          <a:bodyPr wrap="square" lIns="0" tIns="0" rIns="0" bIns="0" rtlCol="0"/>
          <a:lstStyle/>
          <a:p>
            <a:endParaRPr/>
          </a:p>
        </p:txBody>
      </p:sp>
      <p:sp>
        <p:nvSpPr>
          <p:cNvPr id="3" name="object 3"/>
          <p:cNvSpPr/>
          <p:nvPr/>
        </p:nvSpPr>
        <p:spPr>
          <a:xfrm>
            <a:off x="0" y="3247644"/>
            <a:ext cx="3610610" cy="3610610"/>
          </a:xfrm>
          <a:custGeom>
            <a:avLst/>
            <a:gdLst/>
            <a:ahLst/>
            <a:cxnLst/>
            <a:rect l="l" t="t" r="r" b="b"/>
            <a:pathLst>
              <a:path w="3610610" h="3610609">
                <a:moveTo>
                  <a:pt x="0" y="3610355"/>
                </a:moveTo>
                <a:lnTo>
                  <a:pt x="3610356" y="3610355"/>
                </a:lnTo>
                <a:lnTo>
                  <a:pt x="3314257" y="3598386"/>
                </a:lnTo>
                <a:lnTo>
                  <a:pt x="3024748" y="3563100"/>
                </a:lnTo>
                <a:lnTo>
                  <a:pt x="2742760" y="3505426"/>
                </a:lnTo>
                <a:lnTo>
                  <a:pt x="2469221" y="3426292"/>
                </a:lnTo>
                <a:lnTo>
                  <a:pt x="2205061" y="3326629"/>
                </a:lnTo>
                <a:lnTo>
                  <a:pt x="1951209" y="3207365"/>
                </a:lnTo>
                <a:lnTo>
                  <a:pt x="1708594" y="3069430"/>
                </a:lnTo>
                <a:lnTo>
                  <a:pt x="1478146" y="2913753"/>
                </a:lnTo>
                <a:lnTo>
                  <a:pt x="1260793" y="2741263"/>
                </a:lnTo>
                <a:lnTo>
                  <a:pt x="1057465" y="2552890"/>
                </a:lnTo>
                <a:lnTo>
                  <a:pt x="869092" y="2349562"/>
                </a:lnTo>
                <a:lnTo>
                  <a:pt x="696602" y="2132209"/>
                </a:lnTo>
                <a:lnTo>
                  <a:pt x="540925" y="1901761"/>
                </a:lnTo>
                <a:lnTo>
                  <a:pt x="402989" y="1659146"/>
                </a:lnTo>
                <a:lnTo>
                  <a:pt x="283725" y="1405294"/>
                </a:lnTo>
                <a:lnTo>
                  <a:pt x="184062" y="1141134"/>
                </a:lnTo>
                <a:lnTo>
                  <a:pt x="104929" y="867595"/>
                </a:lnTo>
                <a:lnTo>
                  <a:pt x="47254" y="585607"/>
                </a:lnTo>
                <a:lnTo>
                  <a:pt x="11968" y="296099"/>
                </a:lnTo>
                <a:lnTo>
                  <a:pt x="0" y="9"/>
                </a:lnTo>
                <a:lnTo>
                  <a:pt x="0" y="3610355"/>
                </a:lnTo>
              </a:path>
            </a:pathLst>
          </a:custGeom>
          <a:solidFill>
            <a:srgbClr val="C00000"/>
          </a:solidFill>
        </p:spPr>
        <p:txBody>
          <a:bodyPr wrap="square" lIns="0" tIns="0" rIns="0" bIns="0" rtlCol="0"/>
          <a:lstStyle/>
          <a:p>
            <a:endParaRPr/>
          </a:p>
        </p:txBody>
      </p:sp>
      <p:sp>
        <p:nvSpPr>
          <p:cNvPr id="15" name="object 15"/>
          <p:cNvSpPr txBox="1">
            <a:spLocks noGrp="1"/>
          </p:cNvSpPr>
          <p:nvPr>
            <p:ph type="sldNum" sz="quarter" idx="12"/>
          </p:nvPr>
        </p:nvSpPr>
        <p:spPr>
          <a:prstGeom prst="rect">
            <a:avLst/>
          </a:prstGeom>
        </p:spPr>
        <p:txBody>
          <a:bodyPr vert="horz" wrap="square" lIns="0" tIns="45415" rIns="0" bIns="0" rtlCol="0">
            <a:spAutoFit/>
          </a:bodyPr>
          <a:lstStyle/>
          <a:p>
            <a:pPr marL="106680">
              <a:lnSpc>
                <a:spcPct val="100000"/>
              </a:lnSpc>
            </a:pPr>
            <a:fld id="{81D60167-4931-47E6-BA6A-407CBD079E47}" type="slidenum">
              <a:rPr spc="15" dirty="0">
                <a:solidFill>
                  <a:srgbClr val="DAE4EE"/>
                </a:solidFill>
              </a:rPr>
              <a:t>21</a:t>
            </a:fld>
            <a:endParaRPr spc="15" dirty="0">
              <a:solidFill>
                <a:srgbClr val="DAE4EE"/>
              </a:solidFill>
            </a:endParaRPr>
          </a:p>
        </p:txBody>
      </p:sp>
      <p:pic>
        <p:nvPicPr>
          <p:cNvPr id="16" name="Picture 15">
            <a:extLst>
              <a:ext uri="{FF2B5EF4-FFF2-40B4-BE49-F238E27FC236}">
                <a16:creationId xmlns:a16="http://schemas.microsoft.com/office/drawing/2014/main" id="{1114ACC2-6C72-8378-E4C8-A7406C5C5BE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775" y="56921"/>
            <a:ext cx="1457169" cy="1245217"/>
          </a:xfrm>
          <a:prstGeom prst="rect">
            <a:avLst/>
          </a:prstGeom>
        </p:spPr>
      </p:pic>
      <p:sp>
        <p:nvSpPr>
          <p:cNvPr id="4" name="Rectangle 2">
            <a:extLst>
              <a:ext uri="{FF2B5EF4-FFF2-40B4-BE49-F238E27FC236}">
                <a16:creationId xmlns:a16="http://schemas.microsoft.com/office/drawing/2014/main" id="{EE75DAE2-D41E-49FF-B3F2-E0C697FEC10B}"/>
              </a:ext>
            </a:extLst>
          </p:cNvPr>
          <p:cNvSpPr>
            <a:spLocks noGrp="1" noChangeArrowheads="1"/>
          </p:cNvSpPr>
          <p:nvPr>
            <p:ph type="title"/>
          </p:nvPr>
        </p:nvSpPr>
        <p:spPr>
          <a:xfrm>
            <a:off x="1219200" y="128905"/>
            <a:ext cx="9574396" cy="1676400"/>
          </a:xfrm>
        </p:spPr>
        <p:txBody>
          <a:bodyPr>
            <a:noAutofit/>
          </a:bodyPr>
          <a:lstStyle/>
          <a:p>
            <a:pPr algn="ctr"/>
            <a:r>
              <a:rPr lang="en-US" sz="4800" b="1" dirty="0">
                <a:solidFill>
                  <a:srgbClr val="C00000"/>
                </a:solidFill>
                <a:latin typeface="Calibri" panose="020F0502020204030204" pitchFamily="34" charset="0"/>
                <a:cs typeface="Calibri" panose="020F0502020204030204" pitchFamily="34" charset="0"/>
              </a:rPr>
              <a:t>Sewer utility (sanitary)</a:t>
            </a:r>
          </a:p>
        </p:txBody>
      </p:sp>
      <p:sp>
        <p:nvSpPr>
          <p:cNvPr id="6" name="Rectangle 3">
            <a:extLst>
              <a:ext uri="{FF2B5EF4-FFF2-40B4-BE49-F238E27FC236}">
                <a16:creationId xmlns:a16="http://schemas.microsoft.com/office/drawing/2014/main" id="{DABEDE25-F907-F129-B95F-69D8003594C2}"/>
              </a:ext>
            </a:extLst>
          </p:cNvPr>
          <p:cNvSpPr>
            <a:spLocks noGrp="1" noChangeArrowheads="1"/>
          </p:cNvSpPr>
          <p:nvPr>
            <p:ph idx="1"/>
          </p:nvPr>
        </p:nvSpPr>
        <p:spPr>
          <a:xfrm>
            <a:off x="381000" y="1805304"/>
            <a:ext cx="6554867" cy="3610609"/>
          </a:xfrm>
        </p:spPr>
        <p:txBody>
          <a:bodyPr>
            <a:normAutofit/>
          </a:bodyPr>
          <a:lstStyle/>
          <a:p>
            <a:r>
              <a:rPr lang="en-US" b="1" dirty="0">
                <a:latin typeface="Calibri" panose="020F0502020204030204" pitchFamily="34" charset="0"/>
                <a:cs typeface="Calibri" panose="020F0502020204030204" pitchFamily="34" charset="0"/>
              </a:rPr>
              <a:t>Sewer utility is self-liquidating.</a:t>
            </a:r>
          </a:p>
          <a:p>
            <a:r>
              <a:rPr lang="en-US" b="1" dirty="0">
                <a:latin typeface="Calibri" panose="020F0502020204030204" pitchFamily="34" charset="0"/>
                <a:cs typeface="Calibri" panose="020F0502020204030204" pitchFamily="34" charset="0"/>
              </a:rPr>
              <a:t>Sewer is regenerating surplus.</a:t>
            </a:r>
          </a:p>
          <a:p>
            <a:r>
              <a:rPr lang="en-US" b="1" dirty="0">
                <a:latin typeface="Calibri" panose="020F0502020204030204" pitchFamily="34" charset="0"/>
                <a:cs typeface="Calibri" panose="020F0502020204030204" pitchFamily="34" charset="0"/>
              </a:rPr>
              <a:t>Major Sewer infrastructure projects will continue in efforts to reduce Infiltration &amp; Inflow and prevent pollution of our waterways.</a:t>
            </a:r>
          </a:p>
          <a:p>
            <a:r>
              <a:rPr lang="en-US" b="1" dirty="0">
                <a:latin typeface="Calibri" panose="020F0502020204030204" pitchFamily="34" charset="0"/>
                <a:cs typeface="Calibri" panose="020F0502020204030204" pitchFamily="34" charset="0"/>
              </a:rPr>
              <a:t>Sewer treatment costs remain stable due to reduced flow, benefiting Neptune and the Sewer Authority</a:t>
            </a:r>
          </a:p>
          <a:p>
            <a:r>
              <a:rPr lang="en-US" b="1" dirty="0">
                <a:latin typeface="Calibri" panose="020F0502020204030204" pitchFamily="34" charset="0"/>
                <a:cs typeface="Calibri" panose="020F0502020204030204" pitchFamily="34" charset="0"/>
              </a:rPr>
              <a:t>Maintaining strong surplus position to prepare for long term infrastructure improvements.</a:t>
            </a:r>
          </a:p>
        </p:txBody>
      </p:sp>
      <p:pic>
        <p:nvPicPr>
          <p:cNvPr id="7" name="Picture 4" descr="Storm Drain Dumping">
            <a:extLst>
              <a:ext uri="{FF2B5EF4-FFF2-40B4-BE49-F238E27FC236}">
                <a16:creationId xmlns:a16="http://schemas.microsoft.com/office/drawing/2014/main" id="{7FBF85BE-4811-C4AD-33FC-049C725A4C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6017" y="3036131"/>
            <a:ext cx="5103334" cy="3610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758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581643" y="0"/>
            <a:ext cx="3610610" cy="3610610"/>
          </a:xfrm>
          <a:custGeom>
            <a:avLst/>
            <a:gdLst/>
            <a:ahLst/>
            <a:cxnLst/>
            <a:rect l="l" t="t" r="r" b="b"/>
            <a:pathLst>
              <a:path w="3610609" h="3610610">
                <a:moveTo>
                  <a:pt x="3610355" y="0"/>
                </a:moveTo>
                <a:lnTo>
                  <a:pt x="0" y="0"/>
                </a:lnTo>
                <a:lnTo>
                  <a:pt x="296099" y="11968"/>
                </a:lnTo>
                <a:lnTo>
                  <a:pt x="585607" y="47254"/>
                </a:lnTo>
                <a:lnTo>
                  <a:pt x="867595" y="104929"/>
                </a:lnTo>
                <a:lnTo>
                  <a:pt x="1141134" y="184062"/>
                </a:lnTo>
                <a:lnTo>
                  <a:pt x="1405294" y="283725"/>
                </a:lnTo>
                <a:lnTo>
                  <a:pt x="1659146" y="402989"/>
                </a:lnTo>
                <a:lnTo>
                  <a:pt x="1901761" y="540924"/>
                </a:lnTo>
                <a:lnTo>
                  <a:pt x="2132210" y="696602"/>
                </a:lnTo>
                <a:lnTo>
                  <a:pt x="2349562" y="869092"/>
                </a:lnTo>
                <a:lnTo>
                  <a:pt x="2552890" y="1057465"/>
                </a:lnTo>
                <a:lnTo>
                  <a:pt x="2741263" y="1260793"/>
                </a:lnTo>
                <a:lnTo>
                  <a:pt x="2913753" y="1478145"/>
                </a:lnTo>
                <a:lnTo>
                  <a:pt x="3069431" y="1708594"/>
                </a:lnTo>
                <a:lnTo>
                  <a:pt x="3207366" y="1951209"/>
                </a:lnTo>
                <a:lnTo>
                  <a:pt x="3326630" y="2205061"/>
                </a:lnTo>
                <a:lnTo>
                  <a:pt x="3426293" y="2469221"/>
                </a:lnTo>
                <a:lnTo>
                  <a:pt x="3505426" y="2742760"/>
                </a:lnTo>
                <a:lnTo>
                  <a:pt x="3563101" y="3024748"/>
                </a:lnTo>
                <a:lnTo>
                  <a:pt x="3598387" y="3314256"/>
                </a:lnTo>
                <a:lnTo>
                  <a:pt x="3610355" y="3610355"/>
                </a:lnTo>
                <a:lnTo>
                  <a:pt x="3610355" y="0"/>
                </a:lnTo>
                <a:close/>
              </a:path>
            </a:pathLst>
          </a:custGeom>
          <a:solidFill>
            <a:srgbClr val="C00000"/>
          </a:solidFill>
        </p:spPr>
        <p:txBody>
          <a:bodyPr wrap="square" lIns="0" tIns="0" rIns="0" bIns="0" rtlCol="0"/>
          <a:lstStyle/>
          <a:p>
            <a:endParaRPr/>
          </a:p>
        </p:txBody>
      </p:sp>
      <p:sp>
        <p:nvSpPr>
          <p:cNvPr id="3" name="object 3"/>
          <p:cNvSpPr/>
          <p:nvPr/>
        </p:nvSpPr>
        <p:spPr>
          <a:xfrm>
            <a:off x="0" y="3247644"/>
            <a:ext cx="3610610" cy="3610610"/>
          </a:xfrm>
          <a:custGeom>
            <a:avLst/>
            <a:gdLst/>
            <a:ahLst/>
            <a:cxnLst/>
            <a:rect l="l" t="t" r="r" b="b"/>
            <a:pathLst>
              <a:path w="3610610" h="3610609">
                <a:moveTo>
                  <a:pt x="0" y="3610355"/>
                </a:moveTo>
                <a:lnTo>
                  <a:pt x="3610356" y="3610355"/>
                </a:lnTo>
                <a:lnTo>
                  <a:pt x="3314257" y="3598386"/>
                </a:lnTo>
                <a:lnTo>
                  <a:pt x="3024748" y="3563100"/>
                </a:lnTo>
                <a:lnTo>
                  <a:pt x="2742760" y="3505426"/>
                </a:lnTo>
                <a:lnTo>
                  <a:pt x="2469221" y="3426292"/>
                </a:lnTo>
                <a:lnTo>
                  <a:pt x="2205061" y="3326629"/>
                </a:lnTo>
                <a:lnTo>
                  <a:pt x="1951209" y="3207365"/>
                </a:lnTo>
                <a:lnTo>
                  <a:pt x="1708594" y="3069430"/>
                </a:lnTo>
                <a:lnTo>
                  <a:pt x="1478146" y="2913753"/>
                </a:lnTo>
                <a:lnTo>
                  <a:pt x="1260793" y="2741263"/>
                </a:lnTo>
                <a:lnTo>
                  <a:pt x="1057465" y="2552890"/>
                </a:lnTo>
                <a:lnTo>
                  <a:pt x="869092" y="2349562"/>
                </a:lnTo>
                <a:lnTo>
                  <a:pt x="696602" y="2132209"/>
                </a:lnTo>
                <a:lnTo>
                  <a:pt x="540925" y="1901761"/>
                </a:lnTo>
                <a:lnTo>
                  <a:pt x="402989" y="1659146"/>
                </a:lnTo>
                <a:lnTo>
                  <a:pt x="283725" y="1405294"/>
                </a:lnTo>
                <a:lnTo>
                  <a:pt x="184062" y="1141134"/>
                </a:lnTo>
                <a:lnTo>
                  <a:pt x="104929" y="867595"/>
                </a:lnTo>
                <a:lnTo>
                  <a:pt x="47254" y="585607"/>
                </a:lnTo>
                <a:lnTo>
                  <a:pt x="11968" y="296099"/>
                </a:lnTo>
                <a:lnTo>
                  <a:pt x="0" y="9"/>
                </a:lnTo>
                <a:lnTo>
                  <a:pt x="0" y="3610355"/>
                </a:lnTo>
              </a:path>
            </a:pathLst>
          </a:custGeom>
          <a:solidFill>
            <a:srgbClr val="C00000"/>
          </a:solidFill>
        </p:spPr>
        <p:txBody>
          <a:bodyPr wrap="square" lIns="0" tIns="0" rIns="0" bIns="0" rtlCol="0"/>
          <a:lstStyle/>
          <a:p>
            <a:endParaRPr/>
          </a:p>
        </p:txBody>
      </p:sp>
      <p:sp>
        <p:nvSpPr>
          <p:cNvPr id="15" name="object 15"/>
          <p:cNvSpPr txBox="1">
            <a:spLocks noGrp="1"/>
          </p:cNvSpPr>
          <p:nvPr>
            <p:ph type="sldNum" sz="quarter" idx="12"/>
          </p:nvPr>
        </p:nvSpPr>
        <p:spPr>
          <a:prstGeom prst="rect">
            <a:avLst/>
          </a:prstGeom>
        </p:spPr>
        <p:txBody>
          <a:bodyPr vert="horz" wrap="square" lIns="0" tIns="45415" rIns="0" bIns="0" rtlCol="0">
            <a:spAutoFit/>
          </a:bodyPr>
          <a:lstStyle/>
          <a:p>
            <a:pPr marL="106680">
              <a:lnSpc>
                <a:spcPct val="100000"/>
              </a:lnSpc>
            </a:pPr>
            <a:fld id="{81D60167-4931-47E6-BA6A-407CBD079E47}" type="slidenum">
              <a:rPr spc="15" dirty="0">
                <a:solidFill>
                  <a:srgbClr val="DAE4EE"/>
                </a:solidFill>
              </a:rPr>
              <a:t>22</a:t>
            </a:fld>
            <a:endParaRPr spc="15" dirty="0">
              <a:solidFill>
                <a:srgbClr val="DAE4EE"/>
              </a:solidFill>
            </a:endParaRPr>
          </a:p>
        </p:txBody>
      </p:sp>
      <p:pic>
        <p:nvPicPr>
          <p:cNvPr id="16" name="Picture 15">
            <a:extLst>
              <a:ext uri="{FF2B5EF4-FFF2-40B4-BE49-F238E27FC236}">
                <a16:creationId xmlns:a16="http://schemas.microsoft.com/office/drawing/2014/main" id="{1114ACC2-6C72-8378-E4C8-A7406C5C5BE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775" y="56921"/>
            <a:ext cx="1457169" cy="1245217"/>
          </a:xfrm>
          <a:prstGeom prst="rect">
            <a:avLst/>
          </a:prstGeom>
        </p:spPr>
      </p:pic>
      <p:sp>
        <p:nvSpPr>
          <p:cNvPr id="4" name="Rectangle 2">
            <a:extLst>
              <a:ext uri="{FF2B5EF4-FFF2-40B4-BE49-F238E27FC236}">
                <a16:creationId xmlns:a16="http://schemas.microsoft.com/office/drawing/2014/main" id="{EE75DAE2-D41E-49FF-B3F2-E0C697FEC10B}"/>
              </a:ext>
            </a:extLst>
          </p:cNvPr>
          <p:cNvSpPr>
            <a:spLocks noGrp="1" noChangeArrowheads="1"/>
          </p:cNvSpPr>
          <p:nvPr>
            <p:ph type="title"/>
          </p:nvPr>
        </p:nvSpPr>
        <p:spPr>
          <a:xfrm>
            <a:off x="1219200" y="128905"/>
            <a:ext cx="9574396" cy="1676400"/>
          </a:xfrm>
        </p:spPr>
        <p:txBody>
          <a:bodyPr>
            <a:noAutofit/>
          </a:bodyPr>
          <a:lstStyle/>
          <a:p>
            <a:pPr algn="ctr"/>
            <a:r>
              <a:rPr lang="en-US" sz="4800" b="1" dirty="0">
                <a:solidFill>
                  <a:srgbClr val="C00000"/>
                </a:solidFill>
                <a:latin typeface="Calibri" panose="020F0502020204030204" pitchFamily="34" charset="0"/>
                <a:cs typeface="Calibri" panose="020F0502020204030204" pitchFamily="34" charset="0"/>
              </a:rPr>
              <a:t>marina utility </a:t>
            </a:r>
          </a:p>
        </p:txBody>
      </p:sp>
      <p:sp>
        <p:nvSpPr>
          <p:cNvPr id="6" name="Rectangle 3">
            <a:extLst>
              <a:ext uri="{FF2B5EF4-FFF2-40B4-BE49-F238E27FC236}">
                <a16:creationId xmlns:a16="http://schemas.microsoft.com/office/drawing/2014/main" id="{DABEDE25-F907-F129-B95F-69D8003594C2}"/>
              </a:ext>
            </a:extLst>
          </p:cNvPr>
          <p:cNvSpPr>
            <a:spLocks noGrp="1" noChangeArrowheads="1"/>
          </p:cNvSpPr>
          <p:nvPr>
            <p:ph idx="1"/>
          </p:nvPr>
        </p:nvSpPr>
        <p:spPr>
          <a:xfrm>
            <a:off x="381000" y="1805304"/>
            <a:ext cx="6554867" cy="3610609"/>
          </a:xfrm>
        </p:spPr>
        <p:txBody>
          <a:bodyPr>
            <a:normAutofit/>
          </a:bodyPr>
          <a:lstStyle/>
          <a:p>
            <a:r>
              <a:rPr lang="en-US" b="1" dirty="0">
                <a:latin typeface="Calibri" panose="020F0502020204030204" pitchFamily="34" charset="0"/>
                <a:cs typeface="Calibri" panose="020F0502020204030204" pitchFamily="34" charset="0"/>
              </a:rPr>
              <a:t>Marina utility is self-liquidating.</a:t>
            </a:r>
          </a:p>
          <a:p>
            <a:r>
              <a:rPr lang="en-US" b="1" dirty="0">
                <a:latin typeface="Calibri" panose="020F0502020204030204" pitchFamily="34" charset="0"/>
                <a:cs typeface="Calibri" panose="020F0502020204030204" pitchFamily="34" charset="0"/>
              </a:rPr>
              <a:t>Marina is regenerating surplus.</a:t>
            </a:r>
          </a:p>
          <a:p>
            <a:r>
              <a:rPr lang="en-US" b="1" dirty="0">
                <a:latin typeface="Calibri" panose="020F0502020204030204" pitchFamily="34" charset="0"/>
                <a:cs typeface="Calibri" panose="020F0502020204030204" pitchFamily="34" charset="0"/>
              </a:rPr>
              <a:t>2023 investments in dock enhancements and basin dredging.</a:t>
            </a:r>
          </a:p>
          <a:p>
            <a:r>
              <a:rPr lang="en-US" b="1" dirty="0">
                <a:latin typeface="Calibri" panose="020F0502020204030204" pitchFamily="34" charset="0"/>
                <a:cs typeface="Calibri" panose="020F0502020204030204" pitchFamily="34" charset="0"/>
              </a:rPr>
              <a:t>Marina rates remain stable due to increased revenue from dockage, winter storage, and kayak storage (marina user fees). </a:t>
            </a:r>
          </a:p>
          <a:p>
            <a:r>
              <a:rPr lang="en-US" b="1" dirty="0">
                <a:latin typeface="Calibri" panose="020F0502020204030204" pitchFamily="34" charset="0"/>
                <a:cs typeface="Calibri" panose="020F0502020204030204" pitchFamily="34" charset="0"/>
              </a:rPr>
              <a:t>Additional revenue is expected from increased storage capacity and sold-out dock space.</a:t>
            </a:r>
          </a:p>
        </p:txBody>
      </p:sp>
      <p:pic>
        <p:nvPicPr>
          <p:cNvPr id="5" name="Picture 2" descr="Image result for shark river hills marina">
            <a:extLst>
              <a:ext uri="{FF2B5EF4-FFF2-40B4-BE49-F238E27FC236}">
                <a16:creationId xmlns:a16="http://schemas.microsoft.com/office/drawing/2014/main" id="{89B2C359-6C8B-9E97-75A9-1A0BBA73FC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7995" y="4889939"/>
            <a:ext cx="427300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70B33CB-ACDD-93C5-8EA0-D2CEF578F727}"/>
              </a:ext>
            </a:extLst>
          </p:cNvPr>
          <p:cNvPicPr>
            <a:picLocks noChangeAspect="1"/>
          </p:cNvPicPr>
          <p:nvPr/>
        </p:nvPicPr>
        <p:blipFill rotWithShape="1">
          <a:blip r:embed="rId5"/>
          <a:srcRect l="41475"/>
          <a:stretch/>
        </p:blipFill>
        <p:spPr>
          <a:xfrm>
            <a:off x="8500035" y="1786117"/>
            <a:ext cx="2348924" cy="3010118"/>
          </a:xfrm>
          <a:prstGeom prst="rect">
            <a:avLst/>
          </a:prstGeom>
        </p:spPr>
      </p:pic>
    </p:spTree>
    <p:extLst>
      <p:ext uri="{BB962C8B-B14F-4D97-AF65-F5344CB8AC3E}">
        <p14:creationId xmlns:p14="http://schemas.microsoft.com/office/powerpoint/2010/main" val="4068403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581643" y="0"/>
            <a:ext cx="3610610" cy="3610610"/>
          </a:xfrm>
          <a:custGeom>
            <a:avLst/>
            <a:gdLst/>
            <a:ahLst/>
            <a:cxnLst/>
            <a:rect l="l" t="t" r="r" b="b"/>
            <a:pathLst>
              <a:path w="3610609" h="3610610">
                <a:moveTo>
                  <a:pt x="3610355" y="0"/>
                </a:moveTo>
                <a:lnTo>
                  <a:pt x="0" y="0"/>
                </a:lnTo>
                <a:lnTo>
                  <a:pt x="296099" y="11968"/>
                </a:lnTo>
                <a:lnTo>
                  <a:pt x="585607" y="47254"/>
                </a:lnTo>
                <a:lnTo>
                  <a:pt x="867595" y="104929"/>
                </a:lnTo>
                <a:lnTo>
                  <a:pt x="1141134" y="184062"/>
                </a:lnTo>
                <a:lnTo>
                  <a:pt x="1405294" y="283725"/>
                </a:lnTo>
                <a:lnTo>
                  <a:pt x="1659146" y="402989"/>
                </a:lnTo>
                <a:lnTo>
                  <a:pt x="1901761" y="540924"/>
                </a:lnTo>
                <a:lnTo>
                  <a:pt x="2132210" y="696602"/>
                </a:lnTo>
                <a:lnTo>
                  <a:pt x="2349562" y="869092"/>
                </a:lnTo>
                <a:lnTo>
                  <a:pt x="2552890" y="1057465"/>
                </a:lnTo>
                <a:lnTo>
                  <a:pt x="2741263" y="1260793"/>
                </a:lnTo>
                <a:lnTo>
                  <a:pt x="2913753" y="1478145"/>
                </a:lnTo>
                <a:lnTo>
                  <a:pt x="3069431" y="1708594"/>
                </a:lnTo>
                <a:lnTo>
                  <a:pt x="3207366" y="1951209"/>
                </a:lnTo>
                <a:lnTo>
                  <a:pt x="3326630" y="2205061"/>
                </a:lnTo>
                <a:lnTo>
                  <a:pt x="3426293" y="2469221"/>
                </a:lnTo>
                <a:lnTo>
                  <a:pt x="3505426" y="2742760"/>
                </a:lnTo>
                <a:lnTo>
                  <a:pt x="3563101" y="3024748"/>
                </a:lnTo>
                <a:lnTo>
                  <a:pt x="3598387" y="3314256"/>
                </a:lnTo>
                <a:lnTo>
                  <a:pt x="3610355" y="3610355"/>
                </a:lnTo>
                <a:lnTo>
                  <a:pt x="3610355" y="0"/>
                </a:lnTo>
                <a:close/>
              </a:path>
            </a:pathLst>
          </a:custGeom>
          <a:solidFill>
            <a:srgbClr val="C00000"/>
          </a:solidFill>
        </p:spPr>
        <p:txBody>
          <a:bodyPr wrap="square" lIns="0" tIns="0" rIns="0" bIns="0" rtlCol="0"/>
          <a:lstStyle/>
          <a:p>
            <a:endParaRPr/>
          </a:p>
        </p:txBody>
      </p:sp>
      <p:sp>
        <p:nvSpPr>
          <p:cNvPr id="3" name="object 3"/>
          <p:cNvSpPr/>
          <p:nvPr/>
        </p:nvSpPr>
        <p:spPr>
          <a:xfrm>
            <a:off x="0" y="3323021"/>
            <a:ext cx="3609340" cy="3535045"/>
          </a:xfrm>
          <a:custGeom>
            <a:avLst/>
            <a:gdLst/>
            <a:ahLst/>
            <a:cxnLst/>
            <a:rect l="l" t="t" r="r" b="b"/>
            <a:pathLst>
              <a:path w="3609340" h="3535045">
                <a:moveTo>
                  <a:pt x="0" y="0"/>
                </a:moveTo>
                <a:lnTo>
                  <a:pt x="0" y="3534976"/>
                </a:lnTo>
                <a:lnTo>
                  <a:pt x="3608793" y="3534976"/>
                </a:lnTo>
                <a:lnTo>
                  <a:pt x="3312601" y="3523009"/>
                </a:lnTo>
                <a:lnTo>
                  <a:pt x="3022965" y="3487723"/>
                </a:lnTo>
                <a:lnTo>
                  <a:pt x="2740854" y="3430048"/>
                </a:lnTo>
                <a:lnTo>
                  <a:pt x="2467197" y="3350915"/>
                </a:lnTo>
                <a:lnTo>
                  <a:pt x="2202924" y="3251252"/>
                </a:lnTo>
                <a:lnTo>
                  <a:pt x="1948963" y="3131988"/>
                </a:lnTo>
                <a:lnTo>
                  <a:pt x="1706246" y="2994053"/>
                </a:lnTo>
                <a:lnTo>
                  <a:pt x="1475701" y="2838376"/>
                </a:lnTo>
                <a:lnTo>
                  <a:pt x="1258258" y="2665886"/>
                </a:lnTo>
                <a:lnTo>
                  <a:pt x="1054846" y="2477512"/>
                </a:lnTo>
                <a:lnTo>
                  <a:pt x="866395" y="2274185"/>
                </a:lnTo>
                <a:lnTo>
                  <a:pt x="693834" y="2056832"/>
                </a:lnTo>
                <a:lnTo>
                  <a:pt x="538093" y="1826384"/>
                </a:lnTo>
                <a:lnTo>
                  <a:pt x="400102" y="1583769"/>
                </a:lnTo>
                <a:lnTo>
                  <a:pt x="280791" y="1329917"/>
                </a:lnTo>
                <a:lnTo>
                  <a:pt x="181087" y="1065757"/>
                </a:lnTo>
                <a:lnTo>
                  <a:pt x="101922" y="792218"/>
                </a:lnTo>
                <a:lnTo>
                  <a:pt x="44225" y="510230"/>
                </a:lnTo>
                <a:lnTo>
                  <a:pt x="8925" y="220722"/>
                </a:lnTo>
                <a:lnTo>
                  <a:pt x="0" y="0"/>
                </a:lnTo>
                <a:close/>
              </a:path>
            </a:pathLst>
          </a:custGeom>
          <a:solidFill>
            <a:srgbClr val="C00000"/>
          </a:solidFill>
        </p:spPr>
        <p:txBody>
          <a:bodyPr wrap="square" lIns="0" tIns="0" rIns="0" bIns="0" rtlCol="0"/>
          <a:lstStyle/>
          <a:p>
            <a:endParaRPr/>
          </a:p>
        </p:txBody>
      </p:sp>
      <p:sp>
        <p:nvSpPr>
          <p:cNvPr id="7" name="object 7"/>
          <p:cNvSpPr txBox="1">
            <a:spLocks noGrp="1"/>
          </p:cNvSpPr>
          <p:nvPr>
            <p:ph type="title"/>
          </p:nvPr>
        </p:nvSpPr>
        <p:spPr>
          <a:xfrm>
            <a:off x="914400" y="320675"/>
            <a:ext cx="9784080" cy="693795"/>
          </a:xfrm>
          <a:prstGeom prst="rect">
            <a:avLst/>
          </a:prstGeom>
        </p:spPr>
        <p:txBody>
          <a:bodyPr vert="horz" wrap="square" lIns="0" tIns="77485" rIns="0" bIns="0" rtlCol="0">
            <a:spAutoFit/>
          </a:bodyPr>
          <a:lstStyle/>
          <a:p>
            <a:pPr marL="98425">
              <a:lnSpc>
                <a:spcPct val="100000"/>
              </a:lnSpc>
            </a:pPr>
            <a:r>
              <a:rPr b="1" spc="65" dirty="0">
                <a:solidFill>
                  <a:schemeClr val="tx1"/>
                </a:solidFill>
                <a:latin typeface="Calibri" panose="020F0502020204030204" pitchFamily="34" charset="0"/>
                <a:cs typeface="Calibri" panose="020F0502020204030204" pitchFamily="34" charset="0"/>
              </a:rPr>
              <a:t>202</a:t>
            </a:r>
            <a:r>
              <a:rPr lang="en-US" b="1" spc="65" dirty="0">
                <a:solidFill>
                  <a:schemeClr val="tx1"/>
                </a:solidFill>
                <a:latin typeface="Calibri" panose="020F0502020204030204" pitchFamily="34" charset="0"/>
                <a:cs typeface="Calibri" panose="020F0502020204030204" pitchFamily="34" charset="0"/>
              </a:rPr>
              <a:t>4</a:t>
            </a:r>
            <a:r>
              <a:rPr b="1" spc="140" dirty="0">
                <a:solidFill>
                  <a:schemeClr val="tx1"/>
                </a:solidFill>
                <a:latin typeface="Calibri" panose="020F0502020204030204" pitchFamily="34" charset="0"/>
                <a:cs typeface="Calibri" panose="020F0502020204030204" pitchFamily="34" charset="0"/>
              </a:rPr>
              <a:t> </a:t>
            </a:r>
            <a:r>
              <a:rPr b="1" spc="120" dirty="0">
                <a:solidFill>
                  <a:schemeClr val="tx1"/>
                </a:solidFill>
                <a:latin typeface="Calibri" panose="020F0502020204030204" pitchFamily="34" charset="0"/>
                <a:cs typeface="Calibri" panose="020F0502020204030204" pitchFamily="34" charset="0"/>
              </a:rPr>
              <a:t>Budge</a:t>
            </a:r>
            <a:r>
              <a:rPr b="1" spc="80" dirty="0">
                <a:solidFill>
                  <a:schemeClr val="tx1"/>
                </a:solidFill>
                <a:latin typeface="Calibri" panose="020F0502020204030204" pitchFamily="34" charset="0"/>
                <a:cs typeface="Calibri" panose="020F0502020204030204" pitchFamily="34" charset="0"/>
              </a:rPr>
              <a:t>t</a:t>
            </a:r>
            <a:r>
              <a:rPr b="1" spc="125" dirty="0">
                <a:solidFill>
                  <a:schemeClr val="tx1"/>
                </a:solidFill>
                <a:latin typeface="Calibri" panose="020F0502020204030204" pitchFamily="34" charset="0"/>
                <a:cs typeface="Calibri" panose="020F0502020204030204" pitchFamily="34" charset="0"/>
              </a:rPr>
              <a:t> </a:t>
            </a:r>
            <a:r>
              <a:rPr b="1" spc="35" dirty="0">
                <a:solidFill>
                  <a:schemeClr val="tx1"/>
                </a:solidFill>
                <a:latin typeface="Calibri" panose="020F0502020204030204" pitchFamily="34" charset="0"/>
                <a:cs typeface="Calibri" panose="020F0502020204030204" pitchFamily="34" charset="0"/>
              </a:rPr>
              <a:t>Opportunities</a:t>
            </a:r>
          </a:p>
        </p:txBody>
      </p:sp>
      <p:sp>
        <p:nvSpPr>
          <p:cNvPr id="11" name="object 11"/>
          <p:cNvSpPr txBox="1">
            <a:spLocks noGrp="1"/>
          </p:cNvSpPr>
          <p:nvPr>
            <p:ph type="sldNum" sz="quarter" idx="12"/>
          </p:nvPr>
        </p:nvSpPr>
        <p:spPr>
          <a:prstGeom prst="rect">
            <a:avLst/>
          </a:prstGeom>
        </p:spPr>
        <p:txBody>
          <a:bodyPr vert="horz" wrap="square" lIns="0" tIns="0" rIns="0" bIns="0" rtlCol="0">
            <a:spAutoFit/>
          </a:bodyPr>
          <a:lstStyle/>
          <a:p>
            <a:pPr marL="27305">
              <a:lnSpc>
                <a:spcPct val="100000"/>
              </a:lnSpc>
            </a:pPr>
            <a:fld id="{81D60167-4931-47E6-BA6A-407CBD079E47}" type="slidenum">
              <a:rPr spc="15" dirty="0"/>
              <a:t>23</a:t>
            </a:fld>
            <a:endParaRPr spc="15" dirty="0"/>
          </a:p>
        </p:txBody>
      </p:sp>
      <p:sp>
        <p:nvSpPr>
          <p:cNvPr id="8" name="object 8"/>
          <p:cNvSpPr txBox="1"/>
          <p:nvPr/>
        </p:nvSpPr>
        <p:spPr>
          <a:xfrm>
            <a:off x="1600200" y="1716993"/>
            <a:ext cx="8236330" cy="3028521"/>
          </a:xfrm>
          <a:prstGeom prst="rect">
            <a:avLst/>
          </a:prstGeom>
        </p:spPr>
        <p:txBody>
          <a:bodyPr vert="horz" wrap="square" lIns="0" tIns="0" rIns="0" bIns="0" rtlCol="0">
            <a:spAutoFit/>
          </a:bodyPr>
          <a:lstStyle/>
          <a:p>
            <a:pPr marL="355600" marR="105410" indent="-342900">
              <a:lnSpc>
                <a:spcPct val="90000"/>
              </a:lnSpc>
              <a:buSzPct val="79166"/>
              <a:buFont typeface="Arial"/>
              <a:buChar char="•"/>
              <a:tabLst>
                <a:tab pos="355600" algn="l"/>
              </a:tabLst>
            </a:pPr>
            <a:r>
              <a:rPr lang="en-US" sz="2400" b="1" spc="50" dirty="0">
                <a:latin typeface="Calibri"/>
                <a:cs typeface="Calibri"/>
              </a:rPr>
              <a:t>New revenues and controlled spending should result in maintaining a level of surplus that assures that the Township remains prepared for emergencies and economic downturns without the typically associated tax spikes.</a:t>
            </a:r>
            <a:endParaRPr sz="2400" dirty="0">
              <a:latin typeface="Calibri"/>
              <a:cs typeface="Calibri"/>
            </a:endParaRPr>
          </a:p>
          <a:p>
            <a:pPr>
              <a:lnSpc>
                <a:spcPct val="100000"/>
              </a:lnSpc>
              <a:buFont typeface="Arial"/>
              <a:buChar char="•"/>
            </a:pPr>
            <a:endParaRPr sz="2400" dirty="0">
              <a:latin typeface="Times New Roman"/>
              <a:cs typeface="Times New Roman"/>
            </a:endParaRPr>
          </a:p>
          <a:p>
            <a:pPr marL="355600" marR="5080" indent="-342900">
              <a:lnSpc>
                <a:spcPct val="90000"/>
              </a:lnSpc>
              <a:buSzPct val="79166"/>
              <a:buFont typeface="Arial"/>
              <a:buChar char="•"/>
              <a:tabLst>
                <a:tab pos="355600" algn="l"/>
              </a:tabLst>
            </a:pPr>
            <a:r>
              <a:rPr lang="en-US" sz="2400" b="1" spc="30" dirty="0">
                <a:latin typeface="Calibri"/>
                <a:cs typeface="Calibri"/>
              </a:rPr>
              <a:t>Expected growth through new construction and redevelopment should increase overall taxable valuation, allowing for continued tax rate stability and reductions.</a:t>
            </a:r>
            <a:endParaRPr sz="2400" dirty="0">
              <a:latin typeface="Calibri"/>
              <a:cs typeface="Calibri"/>
            </a:endParaRPr>
          </a:p>
        </p:txBody>
      </p:sp>
      <p:pic>
        <p:nvPicPr>
          <p:cNvPr id="12" name="Picture 11">
            <a:extLst>
              <a:ext uri="{FF2B5EF4-FFF2-40B4-BE49-F238E27FC236}">
                <a16:creationId xmlns:a16="http://schemas.microsoft.com/office/drawing/2014/main" id="{EBB04494-E203-6CC9-7E34-D53F8B25F0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82200" y="347760"/>
            <a:ext cx="1804572" cy="154208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8581643" y="0"/>
            <a:ext cx="3610610" cy="3610610"/>
          </a:xfrm>
          <a:custGeom>
            <a:avLst/>
            <a:gdLst/>
            <a:ahLst/>
            <a:cxnLst/>
            <a:rect l="l" t="t" r="r" b="b"/>
            <a:pathLst>
              <a:path w="3610609" h="3610610">
                <a:moveTo>
                  <a:pt x="3610355" y="0"/>
                </a:moveTo>
                <a:lnTo>
                  <a:pt x="0" y="0"/>
                </a:lnTo>
                <a:lnTo>
                  <a:pt x="296099" y="11968"/>
                </a:lnTo>
                <a:lnTo>
                  <a:pt x="585607" y="47254"/>
                </a:lnTo>
                <a:lnTo>
                  <a:pt x="867595" y="104929"/>
                </a:lnTo>
                <a:lnTo>
                  <a:pt x="1141134" y="184062"/>
                </a:lnTo>
                <a:lnTo>
                  <a:pt x="1405294" y="283725"/>
                </a:lnTo>
                <a:lnTo>
                  <a:pt x="1659146" y="402989"/>
                </a:lnTo>
                <a:lnTo>
                  <a:pt x="1901761" y="540924"/>
                </a:lnTo>
                <a:lnTo>
                  <a:pt x="2132210" y="696602"/>
                </a:lnTo>
                <a:lnTo>
                  <a:pt x="2349562" y="869092"/>
                </a:lnTo>
                <a:lnTo>
                  <a:pt x="2552890" y="1057465"/>
                </a:lnTo>
                <a:lnTo>
                  <a:pt x="2741263" y="1260793"/>
                </a:lnTo>
                <a:lnTo>
                  <a:pt x="2913753" y="1478145"/>
                </a:lnTo>
                <a:lnTo>
                  <a:pt x="3069431" y="1708594"/>
                </a:lnTo>
                <a:lnTo>
                  <a:pt x="3207366" y="1951209"/>
                </a:lnTo>
                <a:lnTo>
                  <a:pt x="3326630" y="2205061"/>
                </a:lnTo>
                <a:lnTo>
                  <a:pt x="3426293" y="2469221"/>
                </a:lnTo>
                <a:lnTo>
                  <a:pt x="3505426" y="2742760"/>
                </a:lnTo>
                <a:lnTo>
                  <a:pt x="3563101" y="3024748"/>
                </a:lnTo>
                <a:lnTo>
                  <a:pt x="3598387" y="3314256"/>
                </a:lnTo>
                <a:lnTo>
                  <a:pt x="3610355" y="3610355"/>
                </a:lnTo>
                <a:lnTo>
                  <a:pt x="3610355" y="0"/>
                </a:lnTo>
                <a:close/>
              </a:path>
            </a:pathLst>
          </a:custGeom>
          <a:solidFill>
            <a:srgbClr val="C00000"/>
          </a:solidFill>
        </p:spPr>
        <p:txBody>
          <a:bodyPr wrap="square" lIns="0" tIns="0" rIns="0" bIns="0" rtlCol="0"/>
          <a:lstStyle/>
          <a:p>
            <a:endParaRPr/>
          </a:p>
        </p:txBody>
      </p:sp>
      <p:sp>
        <p:nvSpPr>
          <p:cNvPr id="6" name="object 6"/>
          <p:cNvSpPr/>
          <p:nvPr/>
        </p:nvSpPr>
        <p:spPr>
          <a:xfrm>
            <a:off x="8581643" y="3247644"/>
            <a:ext cx="3610610" cy="3610610"/>
          </a:xfrm>
          <a:custGeom>
            <a:avLst/>
            <a:gdLst/>
            <a:ahLst/>
            <a:cxnLst/>
            <a:rect l="l" t="t" r="r" b="b"/>
            <a:pathLst>
              <a:path w="3610609" h="3610609">
                <a:moveTo>
                  <a:pt x="3610355" y="0"/>
                </a:moveTo>
                <a:lnTo>
                  <a:pt x="3598387" y="296099"/>
                </a:lnTo>
                <a:lnTo>
                  <a:pt x="3563101" y="585607"/>
                </a:lnTo>
                <a:lnTo>
                  <a:pt x="3505426" y="867595"/>
                </a:lnTo>
                <a:lnTo>
                  <a:pt x="3426293" y="1141134"/>
                </a:lnTo>
                <a:lnTo>
                  <a:pt x="3326630" y="1405294"/>
                </a:lnTo>
                <a:lnTo>
                  <a:pt x="3207366" y="1659146"/>
                </a:lnTo>
                <a:lnTo>
                  <a:pt x="3069431" y="1901761"/>
                </a:lnTo>
                <a:lnTo>
                  <a:pt x="2913753" y="2132209"/>
                </a:lnTo>
                <a:lnTo>
                  <a:pt x="2741263" y="2349562"/>
                </a:lnTo>
                <a:lnTo>
                  <a:pt x="2552890" y="2552890"/>
                </a:lnTo>
                <a:lnTo>
                  <a:pt x="2349562" y="2741263"/>
                </a:lnTo>
                <a:lnTo>
                  <a:pt x="2132210" y="2913753"/>
                </a:lnTo>
                <a:lnTo>
                  <a:pt x="1901761" y="3069430"/>
                </a:lnTo>
                <a:lnTo>
                  <a:pt x="1659146" y="3207365"/>
                </a:lnTo>
                <a:lnTo>
                  <a:pt x="1405294" y="3326629"/>
                </a:lnTo>
                <a:lnTo>
                  <a:pt x="1141134" y="3426292"/>
                </a:lnTo>
                <a:lnTo>
                  <a:pt x="867595" y="3505426"/>
                </a:lnTo>
                <a:lnTo>
                  <a:pt x="585607" y="3563100"/>
                </a:lnTo>
                <a:lnTo>
                  <a:pt x="296099" y="3598386"/>
                </a:lnTo>
                <a:lnTo>
                  <a:pt x="0" y="3610355"/>
                </a:lnTo>
                <a:lnTo>
                  <a:pt x="3610355" y="3610355"/>
                </a:lnTo>
                <a:lnTo>
                  <a:pt x="3610355" y="0"/>
                </a:lnTo>
                <a:close/>
              </a:path>
            </a:pathLst>
          </a:custGeom>
          <a:solidFill>
            <a:srgbClr val="C00000"/>
          </a:solidFill>
        </p:spPr>
        <p:txBody>
          <a:bodyPr wrap="square" lIns="0" tIns="0" rIns="0" bIns="0" rtlCol="0"/>
          <a:lstStyle/>
          <a:p>
            <a:endParaRPr/>
          </a:p>
        </p:txBody>
      </p:sp>
      <p:sp>
        <p:nvSpPr>
          <p:cNvPr id="7" name="object 7"/>
          <p:cNvSpPr txBox="1">
            <a:spLocks noGrp="1"/>
          </p:cNvSpPr>
          <p:nvPr>
            <p:ph type="title"/>
          </p:nvPr>
        </p:nvSpPr>
        <p:spPr>
          <a:xfrm>
            <a:off x="1203960" y="435400"/>
            <a:ext cx="9784080" cy="676855"/>
          </a:xfrm>
          <a:prstGeom prst="rect">
            <a:avLst/>
          </a:prstGeom>
        </p:spPr>
        <p:txBody>
          <a:bodyPr vert="horz" wrap="square" lIns="0" tIns="60709" rIns="0" bIns="0" rtlCol="0">
            <a:spAutoFit/>
          </a:bodyPr>
          <a:lstStyle/>
          <a:p>
            <a:pPr marL="41275" algn="ctr">
              <a:lnSpc>
                <a:spcPct val="100000"/>
              </a:lnSpc>
            </a:pPr>
            <a:r>
              <a:rPr b="1" spc="185" dirty="0">
                <a:solidFill>
                  <a:schemeClr val="tx1"/>
                </a:solidFill>
              </a:rPr>
              <a:t>S</a:t>
            </a:r>
            <a:r>
              <a:rPr b="1" spc="150" dirty="0">
                <a:solidFill>
                  <a:schemeClr val="tx1"/>
                </a:solidFill>
              </a:rPr>
              <a:t>umma</a:t>
            </a:r>
            <a:r>
              <a:rPr b="1" spc="110" dirty="0">
                <a:solidFill>
                  <a:schemeClr val="tx1"/>
                </a:solidFill>
              </a:rPr>
              <a:t>r</a:t>
            </a:r>
            <a:r>
              <a:rPr b="1" spc="180" dirty="0">
                <a:solidFill>
                  <a:schemeClr val="tx1"/>
                </a:solidFill>
              </a:rPr>
              <a:t>y</a:t>
            </a:r>
          </a:p>
        </p:txBody>
      </p:sp>
      <p:sp>
        <p:nvSpPr>
          <p:cNvPr id="10" name="object 10"/>
          <p:cNvSpPr txBox="1">
            <a:spLocks noGrp="1"/>
          </p:cNvSpPr>
          <p:nvPr>
            <p:ph type="sldNum" sz="quarter" idx="12"/>
          </p:nvPr>
        </p:nvSpPr>
        <p:spPr>
          <a:prstGeom prst="rect">
            <a:avLst/>
          </a:prstGeom>
        </p:spPr>
        <p:txBody>
          <a:bodyPr vert="horz" wrap="square" lIns="0" tIns="0" rIns="0" bIns="0" rtlCol="0">
            <a:spAutoFit/>
          </a:bodyPr>
          <a:lstStyle/>
          <a:p>
            <a:pPr marL="27305">
              <a:lnSpc>
                <a:spcPct val="100000"/>
              </a:lnSpc>
            </a:pPr>
            <a:fld id="{81D60167-4931-47E6-BA6A-407CBD079E47}" type="slidenum">
              <a:rPr spc="15" dirty="0"/>
              <a:t>24</a:t>
            </a:fld>
            <a:endParaRPr spc="15" dirty="0"/>
          </a:p>
        </p:txBody>
      </p:sp>
      <p:sp>
        <p:nvSpPr>
          <p:cNvPr id="9" name="object 9"/>
          <p:cNvSpPr txBox="1"/>
          <p:nvPr/>
        </p:nvSpPr>
        <p:spPr>
          <a:xfrm>
            <a:off x="2209800" y="2032645"/>
            <a:ext cx="8073441" cy="3870483"/>
          </a:xfrm>
          <a:prstGeom prst="rect">
            <a:avLst/>
          </a:prstGeom>
        </p:spPr>
        <p:txBody>
          <a:bodyPr vert="horz" wrap="square" lIns="0" tIns="0" rIns="0" bIns="0" rtlCol="0">
            <a:spAutoFit/>
          </a:bodyPr>
          <a:lstStyle/>
          <a:p>
            <a:pPr marL="355600" marR="5080" indent="-342900">
              <a:lnSpc>
                <a:spcPct val="80000"/>
              </a:lnSpc>
              <a:buClr>
                <a:srgbClr val="FFFFFF"/>
              </a:buClr>
              <a:buSzPct val="79166"/>
              <a:buFont typeface="Arial"/>
              <a:buChar char="•"/>
              <a:tabLst>
                <a:tab pos="356235" algn="l"/>
              </a:tabLst>
            </a:pPr>
            <a:r>
              <a:rPr sz="2400" b="1" spc="30" dirty="0">
                <a:solidFill>
                  <a:srgbClr val="FFFFFF"/>
                </a:solidFill>
                <a:latin typeface="Calibri" panose="020F0502020204030204" pitchFamily="34" charset="0"/>
                <a:cs typeface="Calibri" panose="020F0502020204030204" pitchFamily="34" charset="0"/>
              </a:rPr>
              <a:t>2</a:t>
            </a:r>
            <a:r>
              <a:rPr sz="2400" b="1" spc="40" dirty="0">
                <a:solidFill>
                  <a:srgbClr val="FFFFFF"/>
                </a:solidFill>
                <a:latin typeface="Calibri" panose="020F0502020204030204" pitchFamily="34" charset="0"/>
                <a:cs typeface="Calibri" panose="020F0502020204030204" pitchFamily="34" charset="0"/>
              </a:rPr>
              <a:t>0</a:t>
            </a:r>
            <a:r>
              <a:rPr sz="2400" b="1" spc="30" dirty="0">
                <a:solidFill>
                  <a:srgbClr val="FFFFFF"/>
                </a:solidFill>
                <a:latin typeface="Calibri" panose="020F0502020204030204" pitchFamily="34" charset="0"/>
                <a:cs typeface="Calibri" panose="020F0502020204030204" pitchFamily="34" charset="0"/>
              </a:rPr>
              <a:t>2</a:t>
            </a:r>
            <a:r>
              <a:rPr lang="en-US" sz="2400" b="1" spc="30" dirty="0">
                <a:solidFill>
                  <a:srgbClr val="FFFFFF"/>
                </a:solidFill>
                <a:latin typeface="Calibri" panose="020F0502020204030204" pitchFamily="34" charset="0"/>
                <a:cs typeface="Calibri" panose="020F0502020204030204" pitchFamily="34" charset="0"/>
              </a:rPr>
              <a:t>4</a:t>
            </a:r>
            <a:r>
              <a:rPr sz="2400" b="1" spc="85" dirty="0">
                <a:solidFill>
                  <a:srgbClr val="FFFFFF"/>
                </a:solidFill>
                <a:latin typeface="Calibri" panose="020F0502020204030204" pitchFamily="34" charset="0"/>
                <a:cs typeface="Calibri" panose="020F0502020204030204" pitchFamily="34" charset="0"/>
              </a:rPr>
              <a:t> </a:t>
            </a:r>
            <a:r>
              <a:rPr sz="2400" b="1" spc="80" dirty="0">
                <a:solidFill>
                  <a:srgbClr val="FFFFFF"/>
                </a:solidFill>
                <a:latin typeface="Calibri" panose="020F0502020204030204" pitchFamily="34" charset="0"/>
                <a:cs typeface="Calibri" panose="020F0502020204030204" pitchFamily="34" charset="0"/>
              </a:rPr>
              <a:t>w</a:t>
            </a:r>
            <a:r>
              <a:rPr sz="2400" b="1" spc="15" dirty="0">
                <a:solidFill>
                  <a:srgbClr val="FFFFFF"/>
                </a:solidFill>
                <a:latin typeface="Calibri" panose="020F0502020204030204" pitchFamily="34" charset="0"/>
                <a:cs typeface="Calibri" panose="020F0502020204030204" pitchFamily="34" charset="0"/>
              </a:rPr>
              <a:t>i</a:t>
            </a:r>
            <a:r>
              <a:rPr sz="2400" b="1" spc="20" dirty="0">
                <a:solidFill>
                  <a:srgbClr val="FFFFFF"/>
                </a:solidFill>
                <a:latin typeface="Calibri" panose="020F0502020204030204" pitchFamily="34" charset="0"/>
                <a:cs typeface="Calibri" panose="020F0502020204030204" pitchFamily="34" charset="0"/>
              </a:rPr>
              <a:t>ll</a:t>
            </a:r>
            <a:r>
              <a:rPr sz="2400" b="1" spc="55" dirty="0">
                <a:solidFill>
                  <a:srgbClr val="FFFFFF"/>
                </a:solidFill>
                <a:latin typeface="Calibri" panose="020F0502020204030204" pitchFamily="34" charset="0"/>
                <a:cs typeface="Calibri" panose="020F0502020204030204" pitchFamily="34" charset="0"/>
              </a:rPr>
              <a:t> </a:t>
            </a:r>
            <a:r>
              <a:rPr sz="2400" b="1" spc="-30" dirty="0">
                <a:solidFill>
                  <a:srgbClr val="FFFFFF"/>
                </a:solidFill>
                <a:latin typeface="Calibri" panose="020F0502020204030204" pitchFamily="34" charset="0"/>
                <a:cs typeface="Calibri" panose="020F0502020204030204" pitchFamily="34" charset="0"/>
              </a:rPr>
              <a:t>r</a:t>
            </a:r>
            <a:r>
              <a:rPr sz="2400" b="1" spc="110" dirty="0">
                <a:solidFill>
                  <a:srgbClr val="FFFFFF"/>
                </a:solidFill>
                <a:latin typeface="Calibri" panose="020F0502020204030204" pitchFamily="34" charset="0"/>
                <a:cs typeface="Calibri" panose="020F0502020204030204" pitchFamily="34" charset="0"/>
              </a:rPr>
              <a:t>em</a:t>
            </a:r>
            <a:r>
              <a:rPr sz="2400" b="1" spc="65" dirty="0">
                <a:solidFill>
                  <a:srgbClr val="FFFFFF"/>
                </a:solidFill>
                <a:latin typeface="Calibri" panose="020F0502020204030204" pitchFamily="34" charset="0"/>
                <a:cs typeface="Calibri" panose="020F0502020204030204" pitchFamily="34" charset="0"/>
              </a:rPr>
              <a:t>a</a:t>
            </a:r>
            <a:r>
              <a:rPr sz="2400" b="1" spc="-5" dirty="0">
                <a:solidFill>
                  <a:srgbClr val="FFFFFF"/>
                </a:solidFill>
                <a:latin typeface="Calibri" panose="020F0502020204030204" pitchFamily="34" charset="0"/>
                <a:cs typeface="Calibri" panose="020F0502020204030204" pitchFamily="34" charset="0"/>
              </a:rPr>
              <a:t>i</a:t>
            </a:r>
            <a:r>
              <a:rPr sz="2400" b="1" dirty="0">
                <a:solidFill>
                  <a:srgbClr val="FFFFFF"/>
                </a:solidFill>
                <a:latin typeface="Calibri" panose="020F0502020204030204" pitchFamily="34" charset="0"/>
                <a:cs typeface="Calibri" panose="020F0502020204030204" pitchFamily="34" charset="0"/>
              </a:rPr>
              <a:t>n</a:t>
            </a:r>
            <a:r>
              <a:rPr sz="2400" b="1" spc="90" dirty="0">
                <a:solidFill>
                  <a:srgbClr val="FFFFFF"/>
                </a:solidFill>
                <a:latin typeface="Calibri" panose="020F0502020204030204" pitchFamily="34" charset="0"/>
                <a:cs typeface="Calibri" panose="020F0502020204030204" pitchFamily="34" charset="0"/>
              </a:rPr>
              <a:t> </a:t>
            </a:r>
            <a:r>
              <a:rPr sz="2400" b="1" spc="70" dirty="0">
                <a:solidFill>
                  <a:srgbClr val="FFFFFF"/>
                </a:solidFill>
                <a:latin typeface="Calibri" panose="020F0502020204030204" pitchFamily="34" charset="0"/>
                <a:cs typeface="Calibri" panose="020F0502020204030204" pitchFamily="34" charset="0"/>
              </a:rPr>
              <a:t>fiscal</a:t>
            </a:r>
            <a:r>
              <a:rPr sz="2400" b="1" spc="40" dirty="0">
                <a:solidFill>
                  <a:srgbClr val="FFFFFF"/>
                </a:solidFill>
                <a:latin typeface="Calibri" panose="020F0502020204030204" pitchFamily="34" charset="0"/>
                <a:cs typeface="Calibri" panose="020F0502020204030204" pitchFamily="34" charset="0"/>
              </a:rPr>
              <a:t>l</a:t>
            </a:r>
            <a:r>
              <a:rPr sz="2400" b="1" spc="90" dirty="0">
                <a:solidFill>
                  <a:srgbClr val="FFFFFF"/>
                </a:solidFill>
                <a:latin typeface="Calibri" panose="020F0502020204030204" pitchFamily="34" charset="0"/>
                <a:cs typeface="Calibri" panose="020F0502020204030204" pitchFamily="34" charset="0"/>
              </a:rPr>
              <a:t>y</a:t>
            </a:r>
            <a:r>
              <a:rPr sz="2400" b="1" spc="40" dirty="0">
                <a:solidFill>
                  <a:srgbClr val="FFFFFF"/>
                </a:solidFill>
                <a:latin typeface="Calibri" panose="020F0502020204030204" pitchFamily="34" charset="0"/>
                <a:cs typeface="Calibri" panose="020F0502020204030204" pitchFamily="34" charset="0"/>
              </a:rPr>
              <a:t> </a:t>
            </a:r>
            <a:r>
              <a:rPr sz="2400" b="1" spc="100" dirty="0">
                <a:solidFill>
                  <a:srgbClr val="FFFFFF"/>
                </a:solidFill>
                <a:latin typeface="Calibri" panose="020F0502020204030204" pitchFamily="34" charset="0"/>
                <a:cs typeface="Calibri" panose="020F0502020204030204" pitchFamily="34" charset="0"/>
              </a:rPr>
              <a:t>ch</a:t>
            </a:r>
            <a:r>
              <a:rPr sz="2400" b="1" spc="90" dirty="0">
                <a:solidFill>
                  <a:srgbClr val="FFFFFF"/>
                </a:solidFill>
                <a:latin typeface="Calibri" panose="020F0502020204030204" pitchFamily="34" charset="0"/>
                <a:cs typeface="Calibri" panose="020F0502020204030204" pitchFamily="34" charset="0"/>
              </a:rPr>
              <a:t>a</a:t>
            </a:r>
            <a:r>
              <a:rPr sz="2400" b="1" spc="20" dirty="0">
                <a:solidFill>
                  <a:srgbClr val="FFFFFF"/>
                </a:solidFill>
                <a:latin typeface="Calibri" panose="020F0502020204030204" pitchFamily="34" charset="0"/>
                <a:cs typeface="Calibri" panose="020F0502020204030204" pitchFamily="34" charset="0"/>
              </a:rPr>
              <a:t>l</a:t>
            </a:r>
            <a:r>
              <a:rPr sz="2400" b="1" spc="5" dirty="0">
                <a:solidFill>
                  <a:srgbClr val="FFFFFF"/>
                </a:solidFill>
                <a:latin typeface="Calibri" panose="020F0502020204030204" pitchFamily="34" charset="0"/>
                <a:cs typeface="Calibri" panose="020F0502020204030204" pitchFamily="34" charset="0"/>
              </a:rPr>
              <a:t>l</a:t>
            </a:r>
            <a:r>
              <a:rPr sz="2400" b="1" spc="50" dirty="0">
                <a:solidFill>
                  <a:srgbClr val="FFFFFF"/>
                </a:solidFill>
                <a:latin typeface="Calibri" panose="020F0502020204030204" pitchFamily="34" charset="0"/>
                <a:cs typeface="Calibri" panose="020F0502020204030204" pitchFamily="34" charset="0"/>
              </a:rPr>
              <a:t>enging,</a:t>
            </a:r>
            <a:r>
              <a:rPr sz="2400" b="1" spc="60" dirty="0">
                <a:solidFill>
                  <a:srgbClr val="FFFFFF"/>
                </a:solidFill>
                <a:latin typeface="Calibri" panose="020F0502020204030204" pitchFamily="34" charset="0"/>
                <a:cs typeface="Calibri" panose="020F0502020204030204" pitchFamily="34" charset="0"/>
              </a:rPr>
              <a:t> </a:t>
            </a:r>
            <a:r>
              <a:rPr sz="2400" b="1" spc="20" dirty="0">
                <a:solidFill>
                  <a:srgbClr val="FFFFFF"/>
                </a:solidFill>
                <a:latin typeface="Calibri" panose="020F0502020204030204" pitchFamily="34" charset="0"/>
                <a:cs typeface="Calibri" panose="020F0502020204030204" pitchFamily="34" charset="0"/>
              </a:rPr>
              <a:t>bu</a:t>
            </a:r>
            <a:r>
              <a:rPr sz="2400" b="1" spc="15" dirty="0">
                <a:solidFill>
                  <a:srgbClr val="FFFFFF"/>
                </a:solidFill>
                <a:latin typeface="Calibri" panose="020F0502020204030204" pitchFamily="34" charset="0"/>
                <a:cs typeface="Calibri" panose="020F0502020204030204" pitchFamily="34" charset="0"/>
              </a:rPr>
              <a:t>t</a:t>
            </a:r>
            <a:r>
              <a:rPr sz="2400" b="1" spc="65" dirty="0">
                <a:solidFill>
                  <a:srgbClr val="FFFFFF"/>
                </a:solidFill>
                <a:latin typeface="Calibri" panose="020F0502020204030204" pitchFamily="34" charset="0"/>
                <a:cs typeface="Calibri" panose="020F0502020204030204" pitchFamily="34" charset="0"/>
              </a:rPr>
              <a:t> </a:t>
            </a:r>
            <a:r>
              <a:rPr sz="2400" b="1" spc="30" dirty="0">
                <a:solidFill>
                  <a:srgbClr val="FFFFFF"/>
                </a:solidFill>
                <a:latin typeface="Calibri" panose="020F0502020204030204" pitchFamily="34" charset="0"/>
                <a:cs typeface="Calibri" panose="020F0502020204030204" pitchFamily="34" charset="0"/>
              </a:rPr>
              <a:t>w</a:t>
            </a:r>
            <a:r>
              <a:rPr sz="2400" b="1" dirty="0">
                <a:solidFill>
                  <a:srgbClr val="FFFFFF"/>
                </a:solidFill>
                <a:latin typeface="Calibri" panose="020F0502020204030204" pitchFamily="34" charset="0"/>
                <a:cs typeface="Calibri" panose="020F0502020204030204" pitchFamily="34" charset="0"/>
              </a:rPr>
              <a:t>e</a:t>
            </a:r>
            <a:r>
              <a:rPr sz="2400" b="1" spc="75" dirty="0">
                <a:solidFill>
                  <a:srgbClr val="FFFFFF"/>
                </a:solidFill>
                <a:latin typeface="Calibri" panose="020F0502020204030204" pitchFamily="34" charset="0"/>
                <a:cs typeface="Calibri" panose="020F0502020204030204" pitchFamily="34" charset="0"/>
              </a:rPr>
              <a:t> </a:t>
            </a:r>
            <a:r>
              <a:rPr sz="2400" b="1" spc="105" dirty="0">
                <a:solidFill>
                  <a:srgbClr val="FFFFFF"/>
                </a:solidFill>
                <a:latin typeface="Calibri" panose="020F0502020204030204" pitchFamily="34" charset="0"/>
                <a:cs typeface="Calibri" panose="020F0502020204030204" pitchFamily="34" charset="0"/>
              </a:rPr>
              <a:t>a</a:t>
            </a:r>
            <a:r>
              <a:rPr sz="2400" b="1" spc="45" dirty="0">
                <a:solidFill>
                  <a:srgbClr val="FFFFFF"/>
                </a:solidFill>
                <a:latin typeface="Calibri" panose="020F0502020204030204" pitchFamily="34" charset="0"/>
                <a:cs typeface="Calibri" panose="020F0502020204030204" pitchFamily="34" charset="0"/>
              </a:rPr>
              <a:t>r</a:t>
            </a:r>
            <a:r>
              <a:rPr sz="2400" b="1" dirty="0">
                <a:solidFill>
                  <a:srgbClr val="FFFFFF"/>
                </a:solidFill>
                <a:latin typeface="Calibri" panose="020F0502020204030204" pitchFamily="34" charset="0"/>
                <a:cs typeface="Calibri" panose="020F0502020204030204" pitchFamily="34" charset="0"/>
              </a:rPr>
              <a:t>e</a:t>
            </a:r>
            <a:r>
              <a:rPr sz="2400" b="1" spc="75" dirty="0">
                <a:solidFill>
                  <a:srgbClr val="FFFFFF"/>
                </a:solidFill>
                <a:latin typeface="Calibri" panose="020F0502020204030204" pitchFamily="34" charset="0"/>
                <a:cs typeface="Calibri" panose="020F0502020204030204" pitchFamily="34" charset="0"/>
              </a:rPr>
              <a:t> </a:t>
            </a:r>
            <a:r>
              <a:rPr sz="2400" b="1" spc="-5" dirty="0">
                <a:solidFill>
                  <a:srgbClr val="FFFFFF"/>
                </a:solidFill>
                <a:latin typeface="Calibri" panose="020F0502020204030204" pitchFamily="34" charset="0"/>
                <a:cs typeface="Calibri" panose="020F0502020204030204" pitchFamily="34" charset="0"/>
              </a:rPr>
              <a:t>i</a:t>
            </a:r>
            <a:r>
              <a:rPr sz="2400" b="1" dirty="0">
                <a:solidFill>
                  <a:srgbClr val="FFFFFF"/>
                </a:solidFill>
                <a:latin typeface="Calibri" panose="020F0502020204030204" pitchFamily="34" charset="0"/>
                <a:cs typeface="Calibri" panose="020F0502020204030204" pitchFamily="34" charset="0"/>
              </a:rPr>
              <a:t>n</a:t>
            </a:r>
            <a:r>
              <a:rPr sz="2400" b="1" spc="65" dirty="0">
                <a:solidFill>
                  <a:srgbClr val="FFFFFF"/>
                </a:solidFill>
                <a:latin typeface="Calibri" panose="020F0502020204030204" pitchFamily="34" charset="0"/>
                <a:cs typeface="Calibri" panose="020F0502020204030204" pitchFamily="34" charset="0"/>
              </a:rPr>
              <a:t> </a:t>
            </a:r>
            <a:r>
              <a:rPr sz="2400" b="1" spc="185" dirty="0">
                <a:solidFill>
                  <a:srgbClr val="FFFFFF"/>
                </a:solidFill>
                <a:latin typeface="Calibri" panose="020F0502020204030204" pitchFamily="34" charset="0"/>
                <a:cs typeface="Calibri" panose="020F0502020204030204" pitchFamily="34" charset="0"/>
              </a:rPr>
              <a:t>a</a:t>
            </a:r>
            <a:r>
              <a:rPr sz="2400" b="1" spc="70" dirty="0">
                <a:solidFill>
                  <a:srgbClr val="FFFFFF"/>
                </a:solidFill>
                <a:latin typeface="Calibri" panose="020F0502020204030204" pitchFamily="34" charset="0"/>
                <a:cs typeface="Calibri" panose="020F0502020204030204" pitchFamily="34" charset="0"/>
              </a:rPr>
              <a:t> </a:t>
            </a:r>
            <a:r>
              <a:rPr sz="2400" b="1" spc="85" dirty="0">
                <a:solidFill>
                  <a:srgbClr val="FFFFFF"/>
                </a:solidFill>
                <a:latin typeface="Calibri" panose="020F0502020204030204" pitchFamily="34" charset="0"/>
                <a:cs typeface="Calibri" panose="020F0502020204030204" pitchFamily="34" charset="0"/>
              </a:rPr>
              <a:t>g</a:t>
            </a:r>
            <a:r>
              <a:rPr sz="2400" b="1" spc="114" dirty="0">
                <a:solidFill>
                  <a:srgbClr val="FFFFFF"/>
                </a:solidFill>
                <a:latin typeface="Calibri" panose="020F0502020204030204" pitchFamily="34" charset="0"/>
                <a:cs typeface="Calibri" panose="020F0502020204030204" pitchFamily="34" charset="0"/>
              </a:rPr>
              <a:t>o</a:t>
            </a:r>
            <a:r>
              <a:rPr sz="2400" b="1" spc="10" dirty="0">
                <a:solidFill>
                  <a:srgbClr val="FFFFFF"/>
                </a:solidFill>
                <a:latin typeface="Calibri" panose="020F0502020204030204" pitchFamily="34" charset="0"/>
                <a:cs typeface="Calibri" panose="020F0502020204030204" pitchFamily="34" charset="0"/>
              </a:rPr>
              <a:t>o</a:t>
            </a:r>
            <a:r>
              <a:rPr sz="2400" b="1" spc="100" dirty="0">
                <a:solidFill>
                  <a:srgbClr val="FFFFFF"/>
                </a:solidFill>
                <a:latin typeface="Calibri" panose="020F0502020204030204" pitchFamily="34" charset="0"/>
                <a:cs typeface="Calibri" panose="020F0502020204030204" pitchFamily="34" charset="0"/>
              </a:rPr>
              <a:t>d</a:t>
            </a:r>
            <a:r>
              <a:rPr sz="2400" b="1" spc="40" dirty="0">
                <a:solidFill>
                  <a:srgbClr val="FFFFFF"/>
                </a:solidFill>
                <a:latin typeface="Calibri" panose="020F0502020204030204" pitchFamily="34" charset="0"/>
                <a:cs typeface="Calibri" panose="020F0502020204030204" pitchFamily="34" charset="0"/>
              </a:rPr>
              <a:t> </a:t>
            </a:r>
            <a:r>
              <a:rPr lang="en-US" sz="2400" b="1" spc="40" dirty="0">
                <a:solidFill>
                  <a:srgbClr val="FFFFFF"/>
                </a:solidFill>
                <a:latin typeface="Calibri" panose="020F0502020204030204" pitchFamily="34" charset="0"/>
                <a:cs typeface="Calibri" panose="020F0502020204030204" pitchFamily="34" charset="0"/>
              </a:rPr>
              <a:t>financial </a:t>
            </a:r>
            <a:r>
              <a:rPr sz="2400" b="1" spc="110" dirty="0">
                <a:solidFill>
                  <a:srgbClr val="FFFFFF"/>
                </a:solidFill>
                <a:latin typeface="Calibri" panose="020F0502020204030204" pitchFamily="34" charset="0"/>
                <a:cs typeface="Calibri" panose="020F0502020204030204" pitchFamily="34" charset="0"/>
              </a:rPr>
              <a:t>p</a:t>
            </a:r>
            <a:r>
              <a:rPr sz="2400" b="1" spc="-25" dirty="0">
                <a:solidFill>
                  <a:srgbClr val="FFFFFF"/>
                </a:solidFill>
                <a:latin typeface="Calibri" panose="020F0502020204030204" pitchFamily="34" charset="0"/>
                <a:cs typeface="Calibri" panose="020F0502020204030204" pitchFamily="34" charset="0"/>
              </a:rPr>
              <a:t>o</a:t>
            </a:r>
            <a:r>
              <a:rPr sz="2400" b="1" spc="45" dirty="0">
                <a:solidFill>
                  <a:srgbClr val="FFFFFF"/>
                </a:solidFill>
                <a:latin typeface="Calibri" panose="020F0502020204030204" pitchFamily="34" charset="0"/>
                <a:cs typeface="Calibri" panose="020F0502020204030204" pitchFamily="34" charset="0"/>
              </a:rPr>
              <a:t>sit</a:t>
            </a:r>
            <a:r>
              <a:rPr sz="2400" b="1" spc="-5" dirty="0">
                <a:solidFill>
                  <a:srgbClr val="FFFFFF"/>
                </a:solidFill>
                <a:latin typeface="Calibri" panose="020F0502020204030204" pitchFamily="34" charset="0"/>
                <a:cs typeface="Calibri" panose="020F0502020204030204" pitchFamily="34" charset="0"/>
              </a:rPr>
              <a:t>io</a:t>
            </a:r>
            <a:r>
              <a:rPr sz="2400" b="1" dirty="0">
                <a:solidFill>
                  <a:srgbClr val="FFFFFF"/>
                </a:solidFill>
                <a:latin typeface="Calibri" panose="020F0502020204030204" pitchFamily="34" charset="0"/>
                <a:cs typeface="Calibri" panose="020F0502020204030204" pitchFamily="34" charset="0"/>
              </a:rPr>
              <a:t>n</a:t>
            </a:r>
            <a:r>
              <a:rPr sz="2400" b="1" spc="50" dirty="0">
                <a:solidFill>
                  <a:srgbClr val="FFFFFF"/>
                </a:solidFill>
                <a:latin typeface="Calibri" panose="020F0502020204030204" pitchFamily="34" charset="0"/>
                <a:cs typeface="Calibri" panose="020F0502020204030204" pitchFamily="34" charset="0"/>
              </a:rPr>
              <a:t> </a:t>
            </a:r>
            <a:r>
              <a:rPr lang="en-US" sz="2400" b="1" spc="50" dirty="0">
                <a:solidFill>
                  <a:srgbClr val="FFFFFF"/>
                </a:solidFill>
                <a:latin typeface="Calibri" panose="020F0502020204030204" pitchFamily="34" charset="0"/>
                <a:cs typeface="Calibri" panose="020F0502020204030204" pitchFamily="34" charset="0"/>
              </a:rPr>
              <a:t>and will </a:t>
            </a:r>
            <a:r>
              <a:rPr sz="2400" b="1" spc="10" dirty="0">
                <a:solidFill>
                  <a:srgbClr val="FFFFFF"/>
                </a:solidFill>
                <a:latin typeface="Calibri" panose="020F0502020204030204" pitchFamily="34" charset="0"/>
                <a:cs typeface="Calibri" panose="020F0502020204030204" pitchFamily="34" charset="0"/>
              </a:rPr>
              <a:t>continue</a:t>
            </a:r>
            <a:r>
              <a:rPr sz="2400" b="1" spc="45" dirty="0">
                <a:solidFill>
                  <a:srgbClr val="FFFFFF"/>
                </a:solidFill>
                <a:latin typeface="Calibri" panose="020F0502020204030204" pitchFamily="34" charset="0"/>
                <a:cs typeface="Calibri" panose="020F0502020204030204" pitchFamily="34" charset="0"/>
              </a:rPr>
              <a:t> </a:t>
            </a:r>
            <a:r>
              <a:rPr sz="2400" b="1" spc="80" dirty="0">
                <a:solidFill>
                  <a:srgbClr val="FFFFFF"/>
                </a:solidFill>
                <a:latin typeface="Calibri" panose="020F0502020204030204" pitchFamily="34" charset="0"/>
                <a:cs typeface="Calibri" panose="020F0502020204030204" pitchFamily="34" charset="0"/>
              </a:rPr>
              <a:t>w</a:t>
            </a:r>
            <a:r>
              <a:rPr sz="2400" b="1" spc="15" dirty="0">
                <a:solidFill>
                  <a:srgbClr val="FFFFFF"/>
                </a:solidFill>
                <a:latin typeface="Calibri" panose="020F0502020204030204" pitchFamily="34" charset="0"/>
                <a:cs typeface="Calibri" panose="020F0502020204030204" pitchFamily="34" charset="0"/>
              </a:rPr>
              <a:t>it</a:t>
            </a:r>
            <a:r>
              <a:rPr sz="2400" b="1" dirty="0">
                <a:solidFill>
                  <a:srgbClr val="FFFFFF"/>
                </a:solidFill>
                <a:latin typeface="Calibri" panose="020F0502020204030204" pitchFamily="34" charset="0"/>
                <a:cs typeface="Calibri" panose="020F0502020204030204" pitchFamily="34" charset="0"/>
              </a:rPr>
              <a:t>h</a:t>
            </a:r>
            <a:r>
              <a:rPr sz="2400" b="1" spc="75" dirty="0">
                <a:solidFill>
                  <a:srgbClr val="FFFFFF"/>
                </a:solidFill>
                <a:latin typeface="Calibri" panose="020F0502020204030204" pitchFamily="34" charset="0"/>
                <a:cs typeface="Calibri" panose="020F0502020204030204" pitchFamily="34" charset="0"/>
              </a:rPr>
              <a:t> </a:t>
            </a:r>
            <a:r>
              <a:rPr lang="en-US" sz="2400" b="1" spc="75" dirty="0">
                <a:solidFill>
                  <a:srgbClr val="FFFFFF"/>
                </a:solidFill>
                <a:latin typeface="Calibri" panose="020F0502020204030204" pitchFamily="34" charset="0"/>
                <a:cs typeface="Calibri" panose="020F0502020204030204" pitchFamily="34" charset="0"/>
              </a:rPr>
              <a:t>the </a:t>
            </a:r>
            <a:r>
              <a:rPr sz="2400" b="1" spc="50" dirty="0">
                <a:solidFill>
                  <a:srgbClr val="FFFFFF"/>
                </a:solidFill>
                <a:latin typeface="Calibri" panose="020F0502020204030204" pitchFamily="34" charset="0"/>
                <a:cs typeface="Calibri" panose="020F0502020204030204" pitchFamily="34" charset="0"/>
              </a:rPr>
              <a:t>p</a:t>
            </a:r>
            <a:r>
              <a:rPr sz="2400" b="1" spc="10" dirty="0">
                <a:solidFill>
                  <a:srgbClr val="FFFFFF"/>
                </a:solidFill>
                <a:latin typeface="Calibri" panose="020F0502020204030204" pitchFamily="34" charset="0"/>
                <a:cs typeface="Calibri" panose="020F0502020204030204" pitchFamily="34" charset="0"/>
              </a:rPr>
              <a:t>r</a:t>
            </a:r>
            <a:r>
              <a:rPr sz="2400" b="1" dirty="0">
                <a:solidFill>
                  <a:srgbClr val="FFFFFF"/>
                </a:solidFill>
                <a:latin typeface="Calibri" panose="020F0502020204030204" pitchFamily="34" charset="0"/>
                <a:cs typeface="Calibri" panose="020F0502020204030204" pitchFamily="34" charset="0"/>
              </a:rPr>
              <a:t>oj</a:t>
            </a:r>
            <a:r>
              <a:rPr sz="2400" b="1" spc="20" dirty="0">
                <a:solidFill>
                  <a:srgbClr val="FFFFFF"/>
                </a:solidFill>
                <a:latin typeface="Calibri" panose="020F0502020204030204" pitchFamily="34" charset="0"/>
                <a:cs typeface="Calibri" panose="020F0502020204030204" pitchFamily="34" charset="0"/>
              </a:rPr>
              <a:t>e</a:t>
            </a:r>
            <a:r>
              <a:rPr sz="2400" b="1" spc="70" dirty="0">
                <a:solidFill>
                  <a:srgbClr val="FFFFFF"/>
                </a:solidFill>
                <a:latin typeface="Calibri" panose="020F0502020204030204" pitchFamily="34" charset="0"/>
                <a:cs typeface="Calibri" panose="020F0502020204030204" pitchFamily="34" charset="0"/>
              </a:rPr>
              <a:t>c</a:t>
            </a:r>
            <a:r>
              <a:rPr sz="2400" b="1" spc="20" dirty="0">
                <a:solidFill>
                  <a:srgbClr val="FFFFFF"/>
                </a:solidFill>
                <a:latin typeface="Calibri" panose="020F0502020204030204" pitchFamily="34" charset="0"/>
                <a:cs typeface="Calibri" panose="020F0502020204030204" pitchFamily="34" charset="0"/>
              </a:rPr>
              <a:t>t</a:t>
            </a:r>
            <a:r>
              <a:rPr sz="2400" b="1" spc="114" dirty="0">
                <a:solidFill>
                  <a:srgbClr val="FFFFFF"/>
                </a:solidFill>
                <a:latin typeface="Calibri" panose="020F0502020204030204" pitchFamily="34" charset="0"/>
                <a:cs typeface="Calibri" panose="020F0502020204030204" pitchFamily="34" charset="0"/>
              </a:rPr>
              <a:t>s</a:t>
            </a:r>
            <a:r>
              <a:rPr sz="2400" b="1" spc="65" dirty="0">
                <a:solidFill>
                  <a:srgbClr val="FFFFFF"/>
                </a:solidFill>
                <a:latin typeface="Calibri" panose="020F0502020204030204" pitchFamily="34" charset="0"/>
                <a:cs typeface="Calibri" panose="020F0502020204030204" pitchFamily="34" charset="0"/>
              </a:rPr>
              <a:t> </a:t>
            </a:r>
            <a:r>
              <a:rPr sz="2400" b="1" spc="85" dirty="0">
                <a:solidFill>
                  <a:srgbClr val="FFFFFF"/>
                </a:solidFill>
                <a:latin typeface="Calibri" panose="020F0502020204030204" pitchFamily="34" charset="0"/>
                <a:cs typeface="Calibri" panose="020F0502020204030204" pitchFamily="34" charset="0"/>
              </a:rPr>
              <a:t>and</a:t>
            </a:r>
            <a:r>
              <a:rPr sz="2400" b="1" spc="75" dirty="0">
                <a:solidFill>
                  <a:srgbClr val="FFFFFF"/>
                </a:solidFill>
                <a:latin typeface="Calibri" panose="020F0502020204030204" pitchFamily="34" charset="0"/>
                <a:cs typeface="Calibri" panose="020F0502020204030204" pitchFamily="34" charset="0"/>
              </a:rPr>
              <a:t> </a:t>
            </a:r>
            <a:r>
              <a:rPr sz="2400" b="1" spc="35" dirty="0">
                <a:solidFill>
                  <a:srgbClr val="FFFFFF"/>
                </a:solidFill>
                <a:latin typeface="Calibri" panose="020F0502020204030204" pitchFamily="34" charset="0"/>
                <a:cs typeface="Calibri" panose="020F0502020204030204" pitchFamily="34" charset="0"/>
              </a:rPr>
              <a:t>initiati</a:t>
            </a:r>
            <a:r>
              <a:rPr sz="2400" b="1" dirty="0">
                <a:solidFill>
                  <a:srgbClr val="FFFFFF"/>
                </a:solidFill>
                <a:latin typeface="Calibri" panose="020F0502020204030204" pitchFamily="34" charset="0"/>
                <a:cs typeface="Calibri" panose="020F0502020204030204" pitchFamily="34" charset="0"/>
              </a:rPr>
              <a:t>v</a:t>
            </a:r>
            <a:r>
              <a:rPr sz="2400" b="1" spc="50" dirty="0">
                <a:solidFill>
                  <a:srgbClr val="FFFFFF"/>
                </a:solidFill>
                <a:latin typeface="Calibri" panose="020F0502020204030204" pitchFamily="34" charset="0"/>
                <a:cs typeface="Calibri" panose="020F0502020204030204" pitchFamily="34" charset="0"/>
              </a:rPr>
              <a:t>es</a:t>
            </a:r>
            <a:r>
              <a:rPr lang="en-US" sz="2400" b="1" spc="50" dirty="0">
                <a:solidFill>
                  <a:srgbClr val="FFFFFF"/>
                </a:solidFill>
                <a:latin typeface="Calibri" panose="020F0502020204030204" pitchFamily="34" charset="0"/>
                <a:cs typeface="Calibri" panose="020F0502020204030204" pitchFamily="34" charset="0"/>
              </a:rPr>
              <a:t> the community wants and needs while maintaining our fiscal strength.</a:t>
            </a:r>
            <a:endParaRPr sz="2400" dirty="0">
              <a:latin typeface="Calibri" panose="020F0502020204030204" pitchFamily="34" charset="0"/>
              <a:cs typeface="Calibri" panose="020F0502020204030204" pitchFamily="34" charset="0"/>
            </a:endParaRPr>
          </a:p>
          <a:p>
            <a:pPr>
              <a:lnSpc>
                <a:spcPct val="100000"/>
              </a:lnSpc>
              <a:buClr>
                <a:srgbClr val="FFFFFF"/>
              </a:buClr>
              <a:buFont typeface="Arial"/>
              <a:buChar char="•"/>
            </a:pPr>
            <a:endParaRPr sz="2400" dirty="0">
              <a:latin typeface="Calibri" panose="020F0502020204030204" pitchFamily="34" charset="0"/>
              <a:cs typeface="Calibri" panose="020F0502020204030204" pitchFamily="34" charset="0"/>
            </a:endParaRPr>
          </a:p>
          <a:p>
            <a:pPr marL="355600" marR="315595" indent="-342900">
              <a:lnSpc>
                <a:spcPct val="80000"/>
              </a:lnSpc>
              <a:spcBef>
                <a:spcPts val="1895"/>
              </a:spcBef>
              <a:buClr>
                <a:srgbClr val="FFFFFF"/>
              </a:buClr>
              <a:buSzPct val="79166"/>
              <a:buFont typeface="Arial"/>
              <a:buChar char="•"/>
              <a:tabLst>
                <a:tab pos="356235" algn="l"/>
              </a:tabLst>
            </a:pPr>
            <a:r>
              <a:rPr sz="2400" b="1" spc="110" dirty="0">
                <a:solidFill>
                  <a:srgbClr val="FFFFFF"/>
                </a:solidFill>
                <a:latin typeface="Calibri" panose="020F0502020204030204" pitchFamily="34" charset="0"/>
                <a:cs typeface="Calibri" panose="020F0502020204030204" pitchFamily="34" charset="0"/>
              </a:rPr>
              <a:t>T</a:t>
            </a:r>
            <a:r>
              <a:rPr sz="2400" b="1" spc="-5" dirty="0">
                <a:solidFill>
                  <a:srgbClr val="FFFFFF"/>
                </a:solidFill>
                <a:latin typeface="Calibri" panose="020F0502020204030204" pitchFamily="34" charset="0"/>
                <a:cs typeface="Calibri" panose="020F0502020204030204" pitchFamily="34" charset="0"/>
              </a:rPr>
              <a:t>h</a:t>
            </a:r>
            <a:r>
              <a:rPr sz="2400" b="1" dirty="0">
                <a:solidFill>
                  <a:srgbClr val="FFFFFF"/>
                </a:solidFill>
                <a:latin typeface="Calibri" panose="020F0502020204030204" pitchFamily="34" charset="0"/>
                <a:cs typeface="Calibri" panose="020F0502020204030204" pitchFamily="34" charset="0"/>
              </a:rPr>
              <a:t>e</a:t>
            </a:r>
            <a:r>
              <a:rPr sz="2400" b="1" spc="55" dirty="0">
                <a:solidFill>
                  <a:srgbClr val="FFFFFF"/>
                </a:solidFill>
                <a:latin typeface="Calibri" panose="020F0502020204030204" pitchFamily="34" charset="0"/>
                <a:cs typeface="Calibri" panose="020F0502020204030204" pitchFamily="34" charset="0"/>
              </a:rPr>
              <a:t> </a:t>
            </a:r>
            <a:r>
              <a:rPr sz="2400" b="1" spc="70" dirty="0">
                <a:solidFill>
                  <a:srgbClr val="FFFFFF"/>
                </a:solidFill>
                <a:latin typeface="Calibri" panose="020F0502020204030204" pitchFamily="34" charset="0"/>
                <a:cs typeface="Calibri" panose="020F0502020204030204" pitchFamily="34" charset="0"/>
              </a:rPr>
              <a:t>l</a:t>
            </a:r>
            <a:r>
              <a:rPr sz="2400" b="1" spc="130" dirty="0">
                <a:solidFill>
                  <a:srgbClr val="FFFFFF"/>
                </a:solidFill>
                <a:latin typeface="Calibri" panose="020F0502020204030204" pitchFamily="34" charset="0"/>
                <a:cs typeface="Calibri" panose="020F0502020204030204" pitchFamily="34" charset="0"/>
              </a:rPr>
              <a:t>a</a:t>
            </a:r>
            <a:r>
              <a:rPr sz="2400" b="1" spc="50" dirty="0">
                <a:solidFill>
                  <a:srgbClr val="FFFFFF"/>
                </a:solidFill>
                <a:latin typeface="Calibri" panose="020F0502020204030204" pitchFamily="34" charset="0"/>
                <a:cs typeface="Calibri" panose="020F0502020204030204" pitchFamily="34" charset="0"/>
              </a:rPr>
              <a:t>st</a:t>
            </a:r>
            <a:r>
              <a:rPr sz="2400" b="1" spc="85" dirty="0">
                <a:solidFill>
                  <a:srgbClr val="FFFFFF"/>
                </a:solidFill>
                <a:latin typeface="Calibri" panose="020F0502020204030204" pitchFamily="34" charset="0"/>
                <a:cs typeface="Calibri" panose="020F0502020204030204" pitchFamily="34" charset="0"/>
              </a:rPr>
              <a:t> </a:t>
            </a:r>
            <a:r>
              <a:rPr sz="2400" b="1" spc="5" dirty="0">
                <a:solidFill>
                  <a:srgbClr val="FFFFFF"/>
                </a:solidFill>
                <a:latin typeface="Calibri" panose="020F0502020204030204" pitchFamily="34" charset="0"/>
                <a:cs typeface="Calibri" panose="020F0502020204030204" pitchFamily="34" charset="0"/>
              </a:rPr>
              <a:t>f</a:t>
            </a:r>
            <a:r>
              <a:rPr sz="2400" b="1" spc="-50" dirty="0">
                <a:solidFill>
                  <a:srgbClr val="FFFFFF"/>
                </a:solidFill>
                <a:latin typeface="Calibri" panose="020F0502020204030204" pitchFamily="34" charset="0"/>
                <a:cs typeface="Calibri" panose="020F0502020204030204" pitchFamily="34" charset="0"/>
              </a:rPr>
              <a:t>e</a:t>
            </a:r>
            <a:r>
              <a:rPr sz="2400" b="1" spc="85" dirty="0">
                <a:solidFill>
                  <a:srgbClr val="FFFFFF"/>
                </a:solidFill>
                <a:latin typeface="Calibri" panose="020F0502020204030204" pitchFamily="34" charset="0"/>
                <a:cs typeface="Calibri" panose="020F0502020204030204" pitchFamily="34" charset="0"/>
              </a:rPr>
              <a:t>w</a:t>
            </a:r>
            <a:r>
              <a:rPr sz="2400" b="1" spc="65" dirty="0">
                <a:solidFill>
                  <a:srgbClr val="FFFFFF"/>
                </a:solidFill>
                <a:latin typeface="Calibri" panose="020F0502020204030204" pitchFamily="34" charset="0"/>
                <a:cs typeface="Calibri" panose="020F0502020204030204" pitchFamily="34" charset="0"/>
              </a:rPr>
              <a:t> </a:t>
            </a:r>
            <a:r>
              <a:rPr sz="2400" b="1" spc="25" dirty="0">
                <a:solidFill>
                  <a:srgbClr val="FFFFFF"/>
                </a:solidFill>
                <a:latin typeface="Calibri" panose="020F0502020204030204" pitchFamily="34" charset="0"/>
                <a:cs typeface="Calibri" panose="020F0502020204030204" pitchFamily="34" charset="0"/>
              </a:rPr>
              <a:t>y</a:t>
            </a:r>
            <a:r>
              <a:rPr sz="2400" b="1" spc="15" dirty="0">
                <a:solidFill>
                  <a:srgbClr val="FFFFFF"/>
                </a:solidFill>
                <a:latin typeface="Calibri" panose="020F0502020204030204" pitchFamily="34" charset="0"/>
                <a:cs typeface="Calibri" panose="020F0502020204030204" pitchFamily="34" charset="0"/>
              </a:rPr>
              <a:t>e</a:t>
            </a:r>
            <a:r>
              <a:rPr sz="2400" b="1" spc="105" dirty="0">
                <a:solidFill>
                  <a:srgbClr val="FFFFFF"/>
                </a:solidFill>
                <a:latin typeface="Calibri" panose="020F0502020204030204" pitchFamily="34" charset="0"/>
                <a:cs typeface="Calibri" panose="020F0502020204030204" pitchFamily="34" charset="0"/>
              </a:rPr>
              <a:t>a</a:t>
            </a:r>
            <a:r>
              <a:rPr sz="2400" b="1" spc="40" dirty="0">
                <a:solidFill>
                  <a:srgbClr val="FFFFFF"/>
                </a:solidFill>
                <a:latin typeface="Calibri" panose="020F0502020204030204" pitchFamily="34" charset="0"/>
                <a:cs typeface="Calibri" panose="020F0502020204030204" pitchFamily="34" charset="0"/>
              </a:rPr>
              <a:t>r</a:t>
            </a:r>
            <a:r>
              <a:rPr sz="2400" b="1" spc="114" dirty="0">
                <a:solidFill>
                  <a:srgbClr val="FFFFFF"/>
                </a:solidFill>
                <a:latin typeface="Calibri" panose="020F0502020204030204" pitchFamily="34" charset="0"/>
                <a:cs typeface="Calibri" panose="020F0502020204030204" pitchFamily="34" charset="0"/>
              </a:rPr>
              <a:t>s</a:t>
            </a:r>
            <a:r>
              <a:rPr sz="2400" b="1" spc="70" dirty="0">
                <a:solidFill>
                  <a:srgbClr val="FFFFFF"/>
                </a:solidFill>
                <a:latin typeface="Calibri" panose="020F0502020204030204" pitchFamily="34" charset="0"/>
                <a:cs typeface="Calibri" panose="020F0502020204030204" pitchFamily="34" charset="0"/>
              </a:rPr>
              <a:t> </a:t>
            </a:r>
            <a:r>
              <a:rPr sz="2400" b="1" spc="95" dirty="0">
                <a:solidFill>
                  <a:srgbClr val="FFFFFF"/>
                </a:solidFill>
                <a:latin typeface="Calibri" panose="020F0502020204030204" pitchFamily="34" charset="0"/>
                <a:cs typeface="Calibri" panose="020F0502020204030204" pitchFamily="34" charset="0"/>
              </a:rPr>
              <a:t>ha</a:t>
            </a:r>
            <a:r>
              <a:rPr sz="2400" b="1" spc="30" dirty="0">
                <a:solidFill>
                  <a:srgbClr val="FFFFFF"/>
                </a:solidFill>
                <a:latin typeface="Calibri" panose="020F0502020204030204" pitchFamily="34" charset="0"/>
                <a:cs typeface="Calibri" panose="020F0502020204030204" pitchFamily="34" charset="0"/>
              </a:rPr>
              <a:t>v</a:t>
            </a:r>
            <a:r>
              <a:rPr sz="2400" b="1" dirty="0">
                <a:solidFill>
                  <a:srgbClr val="FFFFFF"/>
                </a:solidFill>
                <a:latin typeface="Calibri" panose="020F0502020204030204" pitchFamily="34" charset="0"/>
                <a:cs typeface="Calibri" panose="020F0502020204030204" pitchFamily="34" charset="0"/>
              </a:rPr>
              <a:t>e</a:t>
            </a:r>
            <a:r>
              <a:rPr sz="2400" b="1" spc="65" dirty="0">
                <a:solidFill>
                  <a:srgbClr val="FFFFFF"/>
                </a:solidFill>
                <a:latin typeface="Calibri" panose="020F0502020204030204" pitchFamily="34" charset="0"/>
                <a:cs typeface="Calibri" panose="020F0502020204030204" pitchFamily="34" charset="0"/>
              </a:rPr>
              <a:t> </a:t>
            </a:r>
            <a:r>
              <a:rPr sz="2400" b="1" spc="-30" dirty="0">
                <a:solidFill>
                  <a:srgbClr val="FFFFFF"/>
                </a:solidFill>
                <a:latin typeface="Calibri" panose="020F0502020204030204" pitchFamily="34" charset="0"/>
                <a:cs typeface="Calibri" panose="020F0502020204030204" pitchFamily="34" charset="0"/>
              </a:rPr>
              <a:t>r</a:t>
            </a:r>
            <a:r>
              <a:rPr sz="2400" b="1" spc="-75" dirty="0">
                <a:solidFill>
                  <a:srgbClr val="FFFFFF"/>
                </a:solidFill>
                <a:latin typeface="Calibri" panose="020F0502020204030204" pitchFamily="34" charset="0"/>
                <a:cs typeface="Calibri" panose="020F0502020204030204" pitchFamily="34" charset="0"/>
              </a:rPr>
              <a:t>e</a:t>
            </a:r>
            <a:r>
              <a:rPr sz="2400" b="1" spc="55" dirty="0">
                <a:solidFill>
                  <a:srgbClr val="FFFFFF"/>
                </a:solidFill>
                <a:latin typeface="Calibri" panose="020F0502020204030204" pitchFamily="34" charset="0"/>
                <a:cs typeface="Calibri" panose="020F0502020204030204" pitchFamily="34" charset="0"/>
              </a:rPr>
              <a:t>v</a:t>
            </a:r>
            <a:r>
              <a:rPr sz="2400" b="1" spc="15" dirty="0">
                <a:solidFill>
                  <a:srgbClr val="FFFFFF"/>
                </a:solidFill>
                <a:latin typeface="Calibri" panose="020F0502020204030204" pitchFamily="34" charset="0"/>
                <a:cs typeface="Calibri" panose="020F0502020204030204" pitchFamily="34" charset="0"/>
              </a:rPr>
              <a:t>e</a:t>
            </a:r>
            <a:r>
              <a:rPr sz="2400" b="1" spc="140" dirty="0">
                <a:solidFill>
                  <a:srgbClr val="FFFFFF"/>
                </a:solidFill>
                <a:latin typeface="Calibri" panose="020F0502020204030204" pitchFamily="34" charset="0"/>
                <a:cs typeface="Calibri" panose="020F0502020204030204" pitchFamily="34" charset="0"/>
              </a:rPr>
              <a:t>a</a:t>
            </a:r>
            <a:r>
              <a:rPr sz="2400" b="1" spc="60" dirty="0">
                <a:solidFill>
                  <a:srgbClr val="FFFFFF"/>
                </a:solidFill>
                <a:latin typeface="Calibri" panose="020F0502020204030204" pitchFamily="34" charset="0"/>
                <a:cs typeface="Calibri" panose="020F0502020204030204" pitchFamily="34" charset="0"/>
              </a:rPr>
              <a:t>l</a:t>
            </a:r>
            <a:r>
              <a:rPr sz="2400" b="1" spc="15" dirty="0">
                <a:solidFill>
                  <a:srgbClr val="FFFFFF"/>
                </a:solidFill>
                <a:latin typeface="Calibri" panose="020F0502020204030204" pitchFamily="34" charset="0"/>
                <a:cs typeface="Calibri" panose="020F0502020204030204" pitchFamily="34" charset="0"/>
              </a:rPr>
              <a:t>e</a:t>
            </a:r>
            <a:r>
              <a:rPr sz="2400" b="1" spc="100" dirty="0">
                <a:solidFill>
                  <a:srgbClr val="FFFFFF"/>
                </a:solidFill>
                <a:latin typeface="Calibri" panose="020F0502020204030204" pitchFamily="34" charset="0"/>
                <a:cs typeface="Calibri" panose="020F0502020204030204" pitchFamily="34" charset="0"/>
              </a:rPr>
              <a:t>d</a:t>
            </a:r>
            <a:r>
              <a:rPr sz="2400" b="1" spc="40" dirty="0">
                <a:solidFill>
                  <a:srgbClr val="FFFFFF"/>
                </a:solidFill>
                <a:latin typeface="Calibri" panose="020F0502020204030204" pitchFamily="34" charset="0"/>
                <a:cs typeface="Calibri" panose="020F0502020204030204" pitchFamily="34" charset="0"/>
              </a:rPr>
              <a:t> </a:t>
            </a:r>
            <a:r>
              <a:rPr sz="2400" b="1" spc="-15" dirty="0">
                <a:solidFill>
                  <a:srgbClr val="FFFFFF"/>
                </a:solidFill>
                <a:latin typeface="Calibri" panose="020F0502020204030204" pitchFamily="34" charset="0"/>
                <a:cs typeface="Calibri" panose="020F0502020204030204" pitchFamily="34" charset="0"/>
              </a:rPr>
              <a:t>our</a:t>
            </a:r>
            <a:r>
              <a:rPr sz="2400" b="1" spc="50" dirty="0">
                <a:solidFill>
                  <a:srgbClr val="FFFFFF"/>
                </a:solidFill>
                <a:latin typeface="Calibri" panose="020F0502020204030204" pitchFamily="34" charset="0"/>
                <a:cs typeface="Calibri" panose="020F0502020204030204" pitchFamily="34" charset="0"/>
              </a:rPr>
              <a:t> </a:t>
            </a:r>
            <a:r>
              <a:rPr sz="2400" b="1" spc="105" dirty="0">
                <a:solidFill>
                  <a:srgbClr val="FFFFFF"/>
                </a:solidFill>
                <a:latin typeface="Calibri" panose="020F0502020204030204" pitchFamily="34" charset="0"/>
                <a:cs typeface="Calibri" panose="020F0502020204030204" pitchFamily="34" charset="0"/>
              </a:rPr>
              <a:t>sig</a:t>
            </a:r>
            <a:r>
              <a:rPr sz="2400" b="1" spc="40" dirty="0">
                <a:solidFill>
                  <a:srgbClr val="FFFFFF"/>
                </a:solidFill>
                <a:latin typeface="Calibri" panose="020F0502020204030204" pitchFamily="34" charset="0"/>
                <a:cs typeface="Calibri" panose="020F0502020204030204" pitchFamily="34" charset="0"/>
              </a:rPr>
              <a:t>nifica</a:t>
            </a:r>
            <a:r>
              <a:rPr sz="2400" b="1" spc="45" dirty="0">
                <a:solidFill>
                  <a:srgbClr val="FFFFFF"/>
                </a:solidFill>
                <a:latin typeface="Calibri" panose="020F0502020204030204" pitchFamily="34" charset="0"/>
                <a:cs typeface="Calibri" panose="020F0502020204030204" pitchFamily="34" charset="0"/>
              </a:rPr>
              <a:t>n</a:t>
            </a:r>
            <a:r>
              <a:rPr sz="2400" b="1" dirty="0">
                <a:solidFill>
                  <a:srgbClr val="FFFFFF"/>
                </a:solidFill>
                <a:latin typeface="Calibri" panose="020F0502020204030204" pitchFamily="34" charset="0"/>
                <a:cs typeface="Calibri" panose="020F0502020204030204" pitchFamily="34" charset="0"/>
              </a:rPr>
              <a:t>t</a:t>
            </a:r>
            <a:r>
              <a:rPr sz="2400" b="1" spc="70" dirty="0">
                <a:solidFill>
                  <a:srgbClr val="FFFFFF"/>
                </a:solidFill>
                <a:latin typeface="Calibri" panose="020F0502020204030204" pitchFamily="34" charset="0"/>
                <a:cs typeface="Calibri" panose="020F0502020204030204" pitchFamily="34" charset="0"/>
              </a:rPr>
              <a:t> </a:t>
            </a:r>
            <a:r>
              <a:rPr sz="2400" b="1" spc="40" dirty="0">
                <a:solidFill>
                  <a:srgbClr val="FFFFFF"/>
                </a:solidFill>
                <a:latin typeface="Calibri" panose="020F0502020204030204" pitchFamily="34" charset="0"/>
                <a:cs typeface="Calibri" panose="020F0502020204030204" pitchFamily="34" charset="0"/>
              </a:rPr>
              <a:t>ris</a:t>
            </a:r>
            <a:r>
              <a:rPr sz="2400" b="1" spc="80" dirty="0">
                <a:solidFill>
                  <a:srgbClr val="FFFFFF"/>
                </a:solidFill>
                <a:latin typeface="Calibri" panose="020F0502020204030204" pitchFamily="34" charset="0"/>
                <a:cs typeface="Calibri" panose="020F0502020204030204" pitchFamily="34" charset="0"/>
              </a:rPr>
              <a:t>k</a:t>
            </a:r>
            <a:r>
              <a:rPr sz="2400" b="1" spc="65" dirty="0">
                <a:solidFill>
                  <a:srgbClr val="FFFFFF"/>
                </a:solidFill>
                <a:latin typeface="Calibri" panose="020F0502020204030204" pitchFamily="34" charset="0"/>
                <a:cs typeface="Calibri" panose="020F0502020204030204" pitchFamily="34" charset="0"/>
              </a:rPr>
              <a:t> </a:t>
            </a:r>
            <a:r>
              <a:rPr sz="2400" b="1" spc="-10" dirty="0">
                <a:solidFill>
                  <a:srgbClr val="FFFFFF"/>
                </a:solidFill>
                <a:latin typeface="Calibri" panose="020F0502020204030204" pitchFamily="34" charset="0"/>
                <a:cs typeface="Calibri" panose="020F0502020204030204" pitchFamily="34" charset="0"/>
              </a:rPr>
              <a:t>o</a:t>
            </a:r>
            <a:r>
              <a:rPr sz="2400" b="1" spc="30" dirty="0">
                <a:solidFill>
                  <a:srgbClr val="FFFFFF"/>
                </a:solidFill>
                <a:latin typeface="Calibri" panose="020F0502020204030204" pitchFamily="34" charset="0"/>
                <a:cs typeface="Calibri" panose="020F0502020204030204" pitchFamily="34" charset="0"/>
              </a:rPr>
              <a:t>f</a:t>
            </a:r>
            <a:r>
              <a:rPr sz="2400" b="1" spc="65" dirty="0">
                <a:solidFill>
                  <a:srgbClr val="FFFFFF"/>
                </a:solidFill>
                <a:latin typeface="Calibri" panose="020F0502020204030204" pitchFamily="34" charset="0"/>
                <a:cs typeface="Calibri" panose="020F0502020204030204" pitchFamily="34" charset="0"/>
              </a:rPr>
              <a:t> </a:t>
            </a:r>
            <a:r>
              <a:rPr sz="2400" b="1" spc="-15" dirty="0">
                <a:solidFill>
                  <a:srgbClr val="FFFFFF"/>
                </a:solidFill>
                <a:latin typeface="Calibri" panose="020F0502020204030204" pitchFamily="34" charset="0"/>
                <a:cs typeface="Calibri" panose="020F0502020204030204" pitchFamily="34" charset="0"/>
              </a:rPr>
              <a:t>our</a:t>
            </a:r>
            <a:r>
              <a:rPr sz="2400" b="1" spc="45" dirty="0">
                <a:solidFill>
                  <a:srgbClr val="FFFFFF"/>
                </a:solidFill>
                <a:latin typeface="Calibri" panose="020F0502020204030204" pitchFamily="34" charset="0"/>
                <a:cs typeface="Calibri" panose="020F0502020204030204" pitchFamily="34" charset="0"/>
              </a:rPr>
              <a:t> </a:t>
            </a:r>
            <a:r>
              <a:rPr sz="2400" b="1" spc="-60" dirty="0">
                <a:solidFill>
                  <a:srgbClr val="FFFFFF"/>
                </a:solidFill>
                <a:latin typeface="Calibri" panose="020F0502020204030204" pitchFamily="34" charset="0"/>
                <a:cs typeface="Calibri" panose="020F0502020204030204" pitchFamily="34" charset="0"/>
              </a:rPr>
              <a:t>o</a:t>
            </a:r>
            <a:r>
              <a:rPr sz="2400" b="1" spc="55" dirty="0">
                <a:solidFill>
                  <a:srgbClr val="FFFFFF"/>
                </a:solidFill>
                <a:latin typeface="Calibri" panose="020F0502020204030204" pitchFamily="34" charset="0"/>
                <a:cs typeface="Calibri" panose="020F0502020204030204" pitchFamily="34" charset="0"/>
              </a:rPr>
              <a:t>v</a:t>
            </a:r>
            <a:r>
              <a:rPr sz="2400" b="1" dirty="0">
                <a:solidFill>
                  <a:srgbClr val="FFFFFF"/>
                </a:solidFill>
                <a:latin typeface="Calibri" panose="020F0502020204030204" pitchFamily="34" charset="0"/>
                <a:cs typeface="Calibri" panose="020F0502020204030204" pitchFamily="34" charset="0"/>
              </a:rPr>
              <a:t>e</a:t>
            </a:r>
            <a:r>
              <a:rPr sz="2400" b="1" spc="-114" dirty="0">
                <a:solidFill>
                  <a:srgbClr val="FFFFFF"/>
                </a:solidFill>
                <a:latin typeface="Calibri" panose="020F0502020204030204" pitchFamily="34" charset="0"/>
                <a:cs typeface="Calibri" panose="020F0502020204030204" pitchFamily="34" charset="0"/>
              </a:rPr>
              <a:t>r</a:t>
            </a:r>
            <a:r>
              <a:rPr sz="2400" b="1" spc="395" dirty="0">
                <a:solidFill>
                  <a:srgbClr val="FFFFFF"/>
                </a:solidFill>
                <a:latin typeface="Calibri" panose="020F0502020204030204" pitchFamily="34" charset="0"/>
                <a:cs typeface="Calibri" panose="020F0502020204030204" pitchFamily="34" charset="0"/>
              </a:rPr>
              <a:t>-</a:t>
            </a:r>
            <a:r>
              <a:rPr sz="2400" b="1" spc="-30" dirty="0">
                <a:solidFill>
                  <a:srgbClr val="FFFFFF"/>
                </a:solidFill>
                <a:latin typeface="Calibri" panose="020F0502020204030204" pitchFamily="34" charset="0"/>
                <a:cs typeface="Calibri" panose="020F0502020204030204" pitchFamily="34" charset="0"/>
              </a:rPr>
              <a:t>r</a:t>
            </a:r>
            <a:r>
              <a:rPr sz="2400" b="1" spc="10" dirty="0">
                <a:solidFill>
                  <a:srgbClr val="FFFFFF"/>
                </a:solidFill>
                <a:latin typeface="Calibri" panose="020F0502020204030204" pitchFamily="34" charset="0"/>
                <a:cs typeface="Calibri" panose="020F0502020204030204" pitchFamily="34" charset="0"/>
              </a:rPr>
              <a:t>e</a:t>
            </a:r>
            <a:r>
              <a:rPr sz="2400" b="1" spc="-5" dirty="0">
                <a:solidFill>
                  <a:srgbClr val="FFFFFF"/>
                </a:solidFill>
                <a:latin typeface="Calibri" panose="020F0502020204030204" pitchFamily="34" charset="0"/>
                <a:cs typeface="Calibri" panose="020F0502020204030204" pitchFamily="34" charset="0"/>
              </a:rPr>
              <a:t>l</a:t>
            </a:r>
            <a:r>
              <a:rPr sz="2400" b="1" spc="65" dirty="0">
                <a:solidFill>
                  <a:srgbClr val="FFFFFF"/>
                </a:solidFill>
                <a:latin typeface="Calibri" panose="020F0502020204030204" pitchFamily="34" charset="0"/>
                <a:cs typeface="Calibri" panose="020F0502020204030204" pitchFamily="34" charset="0"/>
              </a:rPr>
              <a:t>i</a:t>
            </a:r>
            <a:r>
              <a:rPr sz="2400" b="1" spc="130" dirty="0">
                <a:solidFill>
                  <a:srgbClr val="FFFFFF"/>
                </a:solidFill>
                <a:latin typeface="Calibri" panose="020F0502020204030204" pitchFamily="34" charset="0"/>
                <a:cs typeface="Calibri" panose="020F0502020204030204" pitchFamily="34" charset="0"/>
              </a:rPr>
              <a:t>a</a:t>
            </a:r>
            <a:r>
              <a:rPr sz="2400" b="1" spc="25" dirty="0">
                <a:solidFill>
                  <a:srgbClr val="FFFFFF"/>
                </a:solidFill>
                <a:latin typeface="Calibri" panose="020F0502020204030204" pitchFamily="34" charset="0"/>
                <a:cs typeface="Calibri" panose="020F0502020204030204" pitchFamily="34" charset="0"/>
              </a:rPr>
              <a:t>nc</a:t>
            </a:r>
            <a:r>
              <a:rPr sz="2400" b="1" spc="35" dirty="0">
                <a:solidFill>
                  <a:srgbClr val="FFFFFF"/>
                </a:solidFill>
                <a:latin typeface="Calibri" panose="020F0502020204030204" pitchFamily="34" charset="0"/>
                <a:cs typeface="Calibri" panose="020F0502020204030204" pitchFamily="34" charset="0"/>
              </a:rPr>
              <a:t>e</a:t>
            </a:r>
            <a:r>
              <a:rPr sz="2400" b="1" spc="75" dirty="0">
                <a:solidFill>
                  <a:srgbClr val="FFFFFF"/>
                </a:solidFill>
                <a:latin typeface="Calibri" panose="020F0502020204030204" pitchFamily="34" charset="0"/>
                <a:cs typeface="Calibri" panose="020F0502020204030204" pitchFamily="34" charset="0"/>
              </a:rPr>
              <a:t> </a:t>
            </a:r>
            <a:r>
              <a:rPr sz="2400" b="1" spc="-15" dirty="0">
                <a:solidFill>
                  <a:srgbClr val="FFFFFF"/>
                </a:solidFill>
                <a:latin typeface="Calibri" panose="020F0502020204030204" pitchFamily="34" charset="0"/>
                <a:cs typeface="Calibri" panose="020F0502020204030204" pitchFamily="34" charset="0"/>
              </a:rPr>
              <a:t>on</a:t>
            </a:r>
            <a:r>
              <a:rPr sz="2400" b="1" spc="55" dirty="0">
                <a:solidFill>
                  <a:srgbClr val="FFFFFF"/>
                </a:solidFill>
                <a:latin typeface="Calibri" panose="020F0502020204030204" pitchFamily="34" charset="0"/>
                <a:cs typeface="Calibri" panose="020F0502020204030204" pitchFamily="34" charset="0"/>
              </a:rPr>
              <a:t> </a:t>
            </a:r>
            <a:r>
              <a:rPr sz="2400" b="1" spc="-30" dirty="0">
                <a:solidFill>
                  <a:srgbClr val="FFFFFF"/>
                </a:solidFill>
                <a:latin typeface="Calibri" panose="020F0502020204030204" pitchFamily="34" charset="0"/>
                <a:cs typeface="Calibri" panose="020F0502020204030204" pitchFamily="34" charset="0"/>
              </a:rPr>
              <a:t>r</a:t>
            </a:r>
            <a:r>
              <a:rPr sz="2400" b="1" spc="30" dirty="0">
                <a:solidFill>
                  <a:srgbClr val="FFFFFF"/>
                </a:solidFill>
                <a:latin typeface="Calibri" panose="020F0502020204030204" pitchFamily="34" charset="0"/>
                <a:cs typeface="Calibri" panose="020F0502020204030204" pitchFamily="34" charset="0"/>
              </a:rPr>
              <a:t>eside</a:t>
            </a:r>
            <a:r>
              <a:rPr sz="2400" b="1" spc="15" dirty="0">
                <a:solidFill>
                  <a:srgbClr val="FFFFFF"/>
                </a:solidFill>
                <a:latin typeface="Calibri" panose="020F0502020204030204" pitchFamily="34" charset="0"/>
                <a:cs typeface="Calibri" panose="020F0502020204030204" pitchFamily="34" charset="0"/>
              </a:rPr>
              <a:t>n</a:t>
            </a:r>
            <a:r>
              <a:rPr sz="2400" b="1" spc="55" dirty="0">
                <a:solidFill>
                  <a:srgbClr val="FFFFFF"/>
                </a:solidFill>
                <a:latin typeface="Calibri" panose="020F0502020204030204" pitchFamily="34" charset="0"/>
                <a:cs typeface="Calibri" panose="020F0502020204030204" pitchFamily="34" charset="0"/>
              </a:rPr>
              <a:t>tial</a:t>
            </a:r>
            <a:r>
              <a:rPr sz="2400" b="1" spc="65" dirty="0">
                <a:solidFill>
                  <a:srgbClr val="FFFFFF"/>
                </a:solidFill>
                <a:latin typeface="Calibri" panose="020F0502020204030204" pitchFamily="34" charset="0"/>
                <a:cs typeface="Calibri" panose="020F0502020204030204" pitchFamily="34" charset="0"/>
              </a:rPr>
              <a:t> </a:t>
            </a:r>
            <a:r>
              <a:rPr sz="2400" b="1" spc="60" dirty="0">
                <a:solidFill>
                  <a:srgbClr val="FFFFFF"/>
                </a:solidFill>
                <a:latin typeface="Calibri" panose="020F0502020204030204" pitchFamily="34" charset="0"/>
                <a:cs typeface="Calibri" panose="020F0502020204030204" pitchFamily="34" charset="0"/>
              </a:rPr>
              <a:t>p</a:t>
            </a:r>
            <a:r>
              <a:rPr sz="2400" b="1" spc="20" dirty="0">
                <a:solidFill>
                  <a:srgbClr val="FFFFFF"/>
                </a:solidFill>
                <a:latin typeface="Calibri" panose="020F0502020204030204" pitchFamily="34" charset="0"/>
                <a:cs typeface="Calibri" panose="020F0502020204030204" pitchFamily="34" charset="0"/>
              </a:rPr>
              <a:t>r</a:t>
            </a:r>
            <a:r>
              <a:rPr sz="2400" b="1" spc="50" dirty="0">
                <a:solidFill>
                  <a:srgbClr val="FFFFFF"/>
                </a:solidFill>
                <a:latin typeface="Calibri" panose="020F0502020204030204" pitchFamily="34" charset="0"/>
                <a:cs typeface="Calibri" panose="020F0502020204030204" pitchFamily="34" charset="0"/>
              </a:rPr>
              <a:t>o</a:t>
            </a:r>
            <a:r>
              <a:rPr sz="2400" b="1" spc="60" dirty="0">
                <a:solidFill>
                  <a:srgbClr val="FFFFFF"/>
                </a:solidFill>
                <a:latin typeface="Calibri" panose="020F0502020204030204" pitchFamily="34" charset="0"/>
                <a:cs typeface="Calibri" panose="020F0502020204030204" pitchFamily="34" charset="0"/>
              </a:rPr>
              <a:t>p</a:t>
            </a:r>
            <a:r>
              <a:rPr sz="2400" b="1" spc="20" dirty="0">
                <a:solidFill>
                  <a:srgbClr val="FFFFFF"/>
                </a:solidFill>
                <a:latin typeface="Calibri" panose="020F0502020204030204" pitchFamily="34" charset="0"/>
                <a:cs typeface="Calibri" panose="020F0502020204030204" pitchFamily="34" charset="0"/>
              </a:rPr>
              <a:t>erty</a:t>
            </a:r>
            <a:r>
              <a:rPr sz="2400" b="1" spc="10" dirty="0">
                <a:solidFill>
                  <a:srgbClr val="FFFFFF"/>
                </a:solidFill>
                <a:latin typeface="Calibri" panose="020F0502020204030204" pitchFamily="34" charset="0"/>
                <a:cs typeface="Calibri" panose="020F0502020204030204" pitchFamily="34" charset="0"/>
              </a:rPr>
              <a:t> </a:t>
            </a:r>
            <a:r>
              <a:rPr sz="2400" b="1" spc="-20" dirty="0">
                <a:solidFill>
                  <a:srgbClr val="FFFFFF"/>
                </a:solidFill>
                <a:latin typeface="Calibri" panose="020F0502020204030204" pitchFamily="34" charset="0"/>
                <a:cs typeface="Calibri" panose="020F0502020204030204" pitchFamily="34" charset="0"/>
              </a:rPr>
              <a:t>t</a:t>
            </a:r>
            <a:r>
              <a:rPr sz="2400" b="1" spc="185" dirty="0">
                <a:solidFill>
                  <a:srgbClr val="FFFFFF"/>
                </a:solidFill>
                <a:latin typeface="Calibri" panose="020F0502020204030204" pitchFamily="34" charset="0"/>
                <a:cs typeface="Calibri" panose="020F0502020204030204" pitchFamily="34" charset="0"/>
              </a:rPr>
              <a:t>a</a:t>
            </a:r>
            <a:r>
              <a:rPr sz="2400" b="1" spc="45" dirty="0">
                <a:solidFill>
                  <a:srgbClr val="FFFFFF"/>
                </a:solidFill>
                <a:latin typeface="Calibri" panose="020F0502020204030204" pitchFamily="34" charset="0"/>
                <a:cs typeface="Calibri" panose="020F0502020204030204" pitchFamily="34" charset="0"/>
              </a:rPr>
              <a:t>x</a:t>
            </a:r>
            <a:r>
              <a:rPr sz="2400" b="1" spc="50" dirty="0">
                <a:solidFill>
                  <a:srgbClr val="FFFFFF"/>
                </a:solidFill>
                <a:latin typeface="Calibri" panose="020F0502020204030204" pitchFamily="34" charset="0"/>
                <a:cs typeface="Calibri" panose="020F0502020204030204" pitchFamily="34" charset="0"/>
              </a:rPr>
              <a:t>es</a:t>
            </a:r>
            <a:r>
              <a:rPr lang="en-US" sz="2400" b="1" spc="50" dirty="0">
                <a:solidFill>
                  <a:srgbClr val="FFFFFF"/>
                </a:solidFill>
                <a:latin typeface="Calibri" panose="020F0502020204030204" pitchFamily="34" charset="0"/>
                <a:cs typeface="Calibri" panose="020F0502020204030204" pitchFamily="34" charset="0"/>
              </a:rPr>
              <a:t>,</a:t>
            </a:r>
            <a:r>
              <a:rPr sz="2400" b="1" spc="80" dirty="0">
                <a:solidFill>
                  <a:srgbClr val="FFFFFF"/>
                </a:solidFill>
                <a:latin typeface="Calibri" panose="020F0502020204030204" pitchFamily="34" charset="0"/>
                <a:cs typeface="Calibri" panose="020F0502020204030204" pitchFamily="34" charset="0"/>
              </a:rPr>
              <a:t> </a:t>
            </a:r>
            <a:r>
              <a:rPr sz="2400" b="1" spc="20" dirty="0">
                <a:solidFill>
                  <a:srgbClr val="FFFFFF"/>
                </a:solidFill>
                <a:latin typeface="Calibri" panose="020F0502020204030204" pitchFamily="34" charset="0"/>
                <a:cs typeface="Calibri" panose="020F0502020204030204" pitchFamily="34" charset="0"/>
              </a:rPr>
              <a:t>l</a:t>
            </a:r>
            <a:r>
              <a:rPr sz="2400" b="1" spc="10" dirty="0">
                <a:solidFill>
                  <a:srgbClr val="FFFFFF"/>
                </a:solidFill>
                <a:latin typeface="Calibri" panose="020F0502020204030204" pitchFamily="34" charset="0"/>
                <a:cs typeface="Calibri" panose="020F0502020204030204" pitchFamily="34" charset="0"/>
              </a:rPr>
              <a:t>i</a:t>
            </a:r>
            <a:r>
              <a:rPr sz="2400" b="1" spc="30" dirty="0">
                <a:solidFill>
                  <a:srgbClr val="FFFFFF"/>
                </a:solidFill>
                <a:latin typeface="Calibri" panose="020F0502020204030204" pitchFamily="34" charset="0"/>
                <a:cs typeface="Calibri" panose="020F0502020204030204" pitchFamily="34" charset="0"/>
              </a:rPr>
              <a:t>mi</a:t>
            </a:r>
            <a:r>
              <a:rPr sz="2400" b="1" dirty="0">
                <a:solidFill>
                  <a:srgbClr val="FFFFFF"/>
                </a:solidFill>
                <a:latin typeface="Calibri" panose="020F0502020204030204" pitchFamily="34" charset="0"/>
                <a:cs typeface="Calibri" panose="020F0502020204030204" pitchFamily="34" charset="0"/>
              </a:rPr>
              <a:t>t</a:t>
            </a:r>
            <a:r>
              <a:rPr sz="2400" b="1" spc="15" dirty="0">
                <a:solidFill>
                  <a:srgbClr val="FFFFFF"/>
                </a:solidFill>
                <a:latin typeface="Calibri" panose="020F0502020204030204" pitchFamily="34" charset="0"/>
                <a:cs typeface="Calibri" panose="020F0502020204030204" pitchFamily="34" charset="0"/>
              </a:rPr>
              <a:t>e</a:t>
            </a:r>
            <a:r>
              <a:rPr sz="2400" b="1" spc="100" dirty="0">
                <a:solidFill>
                  <a:srgbClr val="FFFFFF"/>
                </a:solidFill>
                <a:latin typeface="Calibri" panose="020F0502020204030204" pitchFamily="34" charset="0"/>
                <a:cs typeface="Calibri" panose="020F0502020204030204" pitchFamily="34" charset="0"/>
              </a:rPr>
              <a:t>d</a:t>
            </a:r>
            <a:r>
              <a:rPr sz="2400" b="1" spc="65" dirty="0">
                <a:solidFill>
                  <a:srgbClr val="FFFFFF"/>
                </a:solidFill>
                <a:latin typeface="Calibri" panose="020F0502020204030204" pitchFamily="34" charset="0"/>
                <a:cs typeface="Calibri" panose="020F0502020204030204" pitchFamily="34" charset="0"/>
              </a:rPr>
              <a:t> </a:t>
            </a:r>
            <a:r>
              <a:rPr sz="2400" b="1" spc="110" dirty="0">
                <a:solidFill>
                  <a:srgbClr val="FFFFFF"/>
                </a:solidFill>
                <a:latin typeface="Calibri" panose="020F0502020204030204" pitchFamily="34" charset="0"/>
                <a:cs typeface="Calibri" panose="020F0502020204030204" pitchFamily="34" charset="0"/>
              </a:rPr>
              <a:t>d</a:t>
            </a:r>
            <a:r>
              <a:rPr sz="2400" b="1" spc="60" dirty="0">
                <a:solidFill>
                  <a:srgbClr val="FFFFFF"/>
                </a:solidFill>
                <a:latin typeface="Calibri" panose="020F0502020204030204" pitchFamily="34" charset="0"/>
                <a:cs typeface="Calibri" panose="020F0502020204030204" pitchFamily="34" charset="0"/>
              </a:rPr>
              <a:t>isc</a:t>
            </a:r>
            <a:r>
              <a:rPr sz="2400" b="1" spc="50" dirty="0">
                <a:solidFill>
                  <a:srgbClr val="FFFFFF"/>
                </a:solidFill>
                <a:latin typeface="Calibri" panose="020F0502020204030204" pitchFamily="34" charset="0"/>
                <a:cs typeface="Calibri" panose="020F0502020204030204" pitchFamily="34" charset="0"/>
              </a:rPr>
              <a:t>r</a:t>
            </a:r>
            <a:r>
              <a:rPr sz="2400" b="1" spc="20" dirty="0">
                <a:solidFill>
                  <a:srgbClr val="FFFFFF"/>
                </a:solidFill>
                <a:latin typeface="Calibri" panose="020F0502020204030204" pitchFamily="34" charset="0"/>
                <a:cs typeface="Calibri" panose="020F0502020204030204" pitchFamily="34" charset="0"/>
              </a:rPr>
              <a:t>etiona</a:t>
            </a:r>
            <a:r>
              <a:rPr sz="2400" b="1" spc="25" dirty="0">
                <a:solidFill>
                  <a:srgbClr val="FFFFFF"/>
                </a:solidFill>
                <a:latin typeface="Calibri" panose="020F0502020204030204" pitchFamily="34" charset="0"/>
                <a:cs typeface="Calibri" panose="020F0502020204030204" pitchFamily="34" charset="0"/>
              </a:rPr>
              <a:t>r</a:t>
            </a:r>
            <a:r>
              <a:rPr sz="2400" b="1" spc="90" dirty="0">
                <a:solidFill>
                  <a:srgbClr val="FFFFFF"/>
                </a:solidFill>
                <a:latin typeface="Calibri" panose="020F0502020204030204" pitchFamily="34" charset="0"/>
                <a:cs typeface="Calibri" panose="020F0502020204030204" pitchFamily="34" charset="0"/>
              </a:rPr>
              <a:t>y</a:t>
            </a:r>
            <a:r>
              <a:rPr sz="2400" b="1" spc="40" dirty="0">
                <a:solidFill>
                  <a:srgbClr val="FFFFFF"/>
                </a:solidFill>
                <a:latin typeface="Calibri" panose="020F0502020204030204" pitchFamily="34" charset="0"/>
                <a:cs typeface="Calibri" panose="020F0502020204030204" pitchFamily="34" charset="0"/>
              </a:rPr>
              <a:t> </a:t>
            </a:r>
            <a:r>
              <a:rPr sz="2400" b="1" spc="-5" dirty="0">
                <a:solidFill>
                  <a:srgbClr val="FFFFFF"/>
                </a:solidFill>
                <a:latin typeface="Calibri" panose="020F0502020204030204" pitchFamily="34" charset="0"/>
                <a:cs typeface="Calibri" panose="020F0502020204030204" pitchFamily="34" charset="0"/>
              </a:rPr>
              <a:t>f</a:t>
            </a:r>
            <a:r>
              <a:rPr sz="2400" b="1" dirty="0">
                <a:solidFill>
                  <a:srgbClr val="FFFFFF"/>
                </a:solidFill>
                <a:latin typeface="Calibri" panose="020F0502020204030204" pitchFamily="34" charset="0"/>
                <a:cs typeface="Calibri" panose="020F0502020204030204" pitchFamily="34" charset="0"/>
              </a:rPr>
              <a:t>u</a:t>
            </a:r>
            <a:r>
              <a:rPr sz="2400" b="1" spc="30" dirty="0">
                <a:solidFill>
                  <a:srgbClr val="FFFFFF"/>
                </a:solidFill>
                <a:latin typeface="Calibri" panose="020F0502020204030204" pitchFamily="34" charset="0"/>
                <a:cs typeface="Calibri" panose="020F0502020204030204" pitchFamily="34" charset="0"/>
              </a:rPr>
              <a:t>n</a:t>
            </a:r>
            <a:r>
              <a:rPr sz="2400" b="1" spc="40" dirty="0">
                <a:solidFill>
                  <a:srgbClr val="FFFFFF"/>
                </a:solidFill>
                <a:latin typeface="Calibri" panose="020F0502020204030204" pitchFamily="34" charset="0"/>
                <a:cs typeface="Calibri" panose="020F0502020204030204" pitchFamily="34" charset="0"/>
              </a:rPr>
              <a:t>d</a:t>
            </a:r>
            <a:r>
              <a:rPr sz="2400" b="1" spc="50" dirty="0">
                <a:solidFill>
                  <a:srgbClr val="FFFFFF"/>
                </a:solidFill>
                <a:latin typeface="Calibri" panose="020F0502020204030204" pitchFamily="34" charset="0"/>
                <a:cs typeface="Calibri" panose="020F0502020204030204" pitchFamily="34" charset="0"/>
              </a:rPr>
              <a:t>in</a:t>
            </a:r>
            <a:r>
              <a:rPr sz="2400" b="1" spc="65" dirty="0">
                <a:solidFill>
                  <a:srgbClr val="FFFFFF"/>
                </a:solidFill>
                <a:latin typeface="Calibri" panose="020F0502020204030204" pitchFamily="34" charset="0"/>
                <a:cs typeface="Calibri" panose="020F0502020204030204" pitchFamily="34" charset="0"/>
              </a:rPr>
              <a:t>g </a:t>
            </a:r>
            <a:r>
              <a:rPr sz="2400" b="1" spc="20" dirty="0">
                <a:solidFill>
                  <a:srgbClr val="FFFFFF"/>
                </a:solidFill>
                <a:latin typeface="Calibri" panose="020F0502020204030204" pitchFamily="34" charset="0"/>
                <a:cs typeface="Calibri" panose="020F0502020204030204" pitchFamily="34" charset="0"/>
              </a:rPr>
              <a:t>sou</a:t>
            </a:r>
            <a:r>
              <a:rPr sz="2400" b="1" spc="-30" dirty="0">
                <a:solidFill>
                  <a:srgbClr val="FFFFFF"/>
                </a:solidFill>
                <a:latin typeface="Calibri" panose="020F0502020204030204" pitchFamily="34" charset="0"/>
                <a:cs typeface="Calibri" panose="020F0502020204030204" pitchFamily="34" charset="0"/>
              </a:rPr>
              <a:t>r</a:t>
            </a:r>
            <a:r>
              <a:rPr sz="2400" b="1" spc="65" dirty="0">
                <a:solidFill>
                  <a:srgbClr val="FFFFFF"/>
                </a:solidFill>
                <a:latin typeface="Calibri" panose="020F0502020204030204" pitchFamily="34" charset="0"/>
                <a:cs typeface="Calibri" panose="020F0502020204030204" pitchFamily="34" charset="0"/>
              </a:rPr>
              <a:t>ces,</a:t>
            </a:r>
            <a:r>
              <a:rPr sz="2400" b="1" spc="25" dirty="0">
                <a:solidFill>
                  <a:srgbClr val="FFFFFF"/>
                </a:solidFill>
                <a:latin typeface="Calibri" panose="020F0502020204030204" pitchFamily="34" charset="0"/>
                <a:cs typeface="Calibri" panose="020F0502020204030204" pitchFamily="34" charset="0"/>
              </a:rPr>
              <a:t> </a:t>
            </a:r>
            <a:r>
              <a:rPr lang="en-US" sz="2400" b="1" spc="25" dirty="0">
                <a:solidFill>
                  <a:srgbClr val="FFFFFF"/>
                </a:solidFill>
                <a:latin typeface="Calibri" panose="020F0502020204030204" pitchFamily="34" charset="0"/>
                <a:cs typeface="Calibri" panose="020F0502020204030204" pitchFamily="34" charset="0"/>
              </a:rPr>
              <a:t>and certain local revenues. Expansion of our revenue sources and focusing on commercial development and redevelopment should remain a focus of the governing body and the administration. </a:t>
            </a:r>
            <a:endParaRPr sz="2400" dirty="0">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F2ECAB50-907E-23E7-CD08-D9A8289084D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5694" y="298773"/>
            <a:ext cx="1806116" cy="154340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5234D-E9F7-849A-4C7F-FB659F1CCE08}"/>
              </a:ext>
            </a:extLst>
          </p:cNvPr>
          <p:cNvSpPr>
            <a:spLocks noGrp="1"/>
          </p:cNvSpPr>
          <p:nvPr>
            <p:ph type="title"/>
          </p:nvPr>
        </p:nvSpPr>
        <p:spPr/>
        <p:txBody>
          <a:bodyPr/>
          <a:lstStyle/>
          <a:p>
            <a:pPr algn="ctr"/>
            <a:r>
              <a:rPr lang="en-US" b="1" dirty="0"/>
              <a:t>PUBLIC COMMENT / </a:t>
            </a:r>
            <a:r>
              <a:rPr lang="en-US" b="1" dirty="0" err="1"/>
              <a:t>QUESTiONS</a:t>
            </a:r>
            <a:endParaRPr lang="en-US" b="1" dirty="0"/>
          </a:p>
        </p:txBody>
      </p:sp>
      <p:pic>
        <p:nvPicPr>
          <p:cNvPr id="4" name="Content Placeholder 3">
            <a:extLst>
              <a:ext uri="{FF2B5EF4-FFF2-40B4-BE49-F238E27FC236}">
                <a16:creationId xmlns:a16="http://schemas.microsoft.com/office/drawing/2014/main" id="{EB9E4345-6A62-0D77-2499-1F562CDBDDAA}"/>
              </a:ext>
            </a:extLst>
          </p:cNvPr>
          <p:cNvPicPr>
            <a:picLocks noGrp="1" noChangeAspect="1"/>
          </p:cNvPicPr>
          <p:nvPr>
            <p:ph idx="1"/>
          </p:nvPr>
        </p:nvPicPr>
        <p:blipFill>
          <a:blip r:embed="rId2"/>
          <a:stretch>
            <a:fillRect/>
          </a:stretch>
        </p:blipFill>
        <p:spPr>
          <a:xfrm>
            <a:off x="2286000" y="2514600"/>
            <a:ext cx="7477813" cy="3261728"/>
          </a:xfrm>
          <a:prstGeom prst="rect">
            <a:avLst/>
          </a:prstGeom>
        </p:spPr>
      </p:pic>
    </p:spTree>
    <p:extLst>
      <p:ext uri="{BB962C8B-B14F-4D97-AF65-F5344CB8AC3E}">
        <p14:creationId xmlns:p14="http://schemas.microsoft.com/office/powerpoint/2010/main" val="3307699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2417152" y="304800"/>
            <a:ext cx="8832850" cy="609600"/>
          </a:xfrm>
        </p:spPr>
        <p:txBody>
          <a:bodyPr>
            <a:noAutofit/>
          </a:bodyPr>
          <a:lstStyle/>
          <a:p>
            <a:pPr algn="ctr"/>
            <a:r>
              <a:rPr lang="en-US" b="1" dirty="0">
                <a:solidFill>
                  <a:schemeClr val="tx1"/>
                </a:solidFill>
                <a:latin typeface="Calibri" panose="020F0502020204030204" pitchFamily="34" charset="0"/>
                <a:cs typeface="Calibri" panose="020F0502020204030204" pitchFamily="34" charset="0"/>
              </a:rPr>
              <a:t>Budget / Mission Statement</a:t>
            </a:r>
          </a:p>
        </p:txBody>
      </p:sp>
      <p:sp>
        <p:nvSpPr>
          <p:cNvPr id="57347" name="Rectangle 3"/>
          <p:cNvSpPr>
            <a:spLocks noGrp="1" noChangeArrowheads="1"/>
          </p:cNvSpPr>
          <p:nvPr>
            <p:ph idx="4294967295"/>
          </p:nvPr>
        </p:nvSpPr>
        <p:spPr>
          <a:xfrm>
            <a:off x="1143000" y="1600200"/>
            <a:ext cx="10668000" cy="5586413"/>
          </a:xfrm>
          <a:ln w="0">
            <a:noFill/>
          </a:ln>
        </p:spPr>
        <p:txBody>
          <a:bodyPr>
            <a:normAutofit/>
          </a:bodyPr>
          <a:lstStyle/>
          <a:p>
            <a:pPr>
              <a:lnSpc>
                <a:spcPct val="80000"/>
              </a:lnSpc>
              <a:buFont typeface="Wingdings" panose="05000000000000000000" pitchFamily="2" charset="2"/>
              <a:buChar char="v"/>
            </a:pPr>
            <a:r>
              <a:rPr lang="en-US" sz="2400" b="1" dirty="0">
                <a:latin typeface="Calibri" panose="020F0502020204030204" pitchFamily="34" charset="0"/>
                <a:cs typeface="Calibri" panose="020F0502020204030204" pitchFamily="34" charset="0"/>
              </a:rPr>
              <a:t>Fiscal Responsibility (significant inflation impacts 2022-2024)</a:t>
            </a:r>
          </a:p>
          <a:p>
            <a:pPr>
              <a:lnSpc>
                <a:spcPct val="80000"/>
              </a:lnSpc>
              <a:buFont typeface="Wingdings" panose="05000000000000000000" pitchFamily="2" charset="2"/>
              <a:buChar char="v"/>
            </a:pPr>
            <a:r>
              <a:rPr lang="en-US" sz="2400" b="1" dirty="0">
                <a:latin typeface="Calibri" panose="020F0502020204030204" pitchFamily="34" charset="0"/>
                <a:cs typeface="Calibri" panose="020F0502020204030204" pitchFamily="34" charset="0"/>
              </a:rPr>
              <a:t>Maintain and Improve Quality of Life in every neighborhood</a:t>
            </a:r>
          </a:p>
          <a:p>
            <a:pPr>
              <a:lnSpc>
                <a:spcPct val="80000"/>
              </a:lnSpc>
              <a:buFont typeface="Wingdings" panose="05000000000000000000" pitchFamily="2" charset="2"/>
              <a:buChar char="v"/>
            </a:pPr>
            <a:r>
              <a:rPr lang="en-US" sz="2400" b="1" dirty="0">
                <a:latin typeface="Calibri" panose="020F0502020204030204" pitchFamily="34" charset="0"/>
                <a:cs typeface="Calibri" panose="020F0502020204030204" pitchFamily="34" charset="0"/>
              </a:rPr>
              <a:t>Provision of services (No reduction in services to the community)</a:t>
            </a:r>
          </a:p>
          <a:p>
            <a:pPr>
              <a:lnSpc>
                <a:spcPct val="80000"/>
              </a:lnSpc>
              <a:buFont typeface="Wingdings" panose="05000000000000000000" pitchFamily="2" charset="2"/>
              <a:buChar char="v"/>
            </a:pPr>
            <a:r>
              <a:rPr lang="en-US" sz="2400" b="1" dirty="0">
                <a:latin typeface="Calibri" panose="020F0502020204030204" pitchFamily="34" charset="0"/>
                <a:cs typeface="Calibri" panose="020F0502020204030204" pitchFamily="34" charset="0"/>
              </a:rPr>
              <a:t>Public Safety, Health &amp; Welfare as priorities</a:t>
            </a:r>
          </a:p>
          <a:p>
            <a:pPr>
              <a:lnSpc>
                <a:spcPct val="80000"/>
              </a:lnSpc>
              <a:buFont typeface="Wingdings" panose="05000000000000000000" pitchFamily="2" charset="2"/>
              <a:buChar char="v"/>
            </a:pPr>
            <a:r>
              <a:rPr lang="en-US" sz="2400" b="1" dirty="0">
                <a:latin typeface="Calibri" panose="020F0502020204030204" pitchFamily="34" charset="0"/>
                <a:cs typeface="Calibri" panose="020F0502020204030204" pitchFamily="34" charset="0"/>
              </a:rPr>
              <a:t>Maintaining a stable tax base and tax rate</a:t>
            </a:r>
          </a:p>
          <a:p>
            <a:pPr>
              <a:lnSpc>
                <a:spcPct val="80000"/>
              </a:lnSpc>
              <a:buFont typeface="Wingdings" panose="05000000000000000000" pitchFamily="2" charset="2"/>
              <a:buChar char="v"/>
            </a:pPr>
            <a:r>
              <a:rPr lang="en-US" sz="2400" b="1" dirty="0">
                <a:latin typeface="Calibri" panose="020F0502020204030204" pitchFamily="34" charset="0"/>
                <a:cs typeface="Calibri" panose="020F0502020204030204" pitchFamily="34" charset="0"/>
              </a:rPr>
              <a:t>Providing services to 6000+ senior citizen residents</a:t>
            </a:r>
          </a:p>
          <a:p>
            <a:pPr>
              <a:lnSpc>
                <a:spcPct val="80000"/>
              </a:lnSpc>
              <a:buFont typeface="Wingdings" panose="05000000000000000000" pitchFamily="2" charset="2"/>
              <a:buChar char="v"/>
            </a:pPr>
            <a:r>
              <a:rPr lang="en-US" sz="2400" b="1" dirty="0">
                <a:latin typeface="Calibri" panose="020F0502020204030204" pitchFamily="34" charset="0"/>
                <a:cs typeface="Calibri" panose="020F0502020204030204" pitchFamily="34" charset="0"/>
              </a:rPr>
              <a:t>Remain prepared for disaster response and recovery</a:t>
            </a:r>
          </a:p>
          <a:p>
            <a:pPr>
              <a:lnSpc>
                <a:spcPct val="80000"/>
              </a:lnSpc>
              <a:buFont typeface="Wingdings" panose="05000000000000000000" pitchFamily="2" charset="2"/>
              <a:buChar char="v"/>
            </a:pPr>
            <a:r>
              <a:rPr lang="en-US" sz="2400" b="1" dirty="0">
                <a:latin typeface="Calibri" panose="020F0502020204030204" pitchFamily="34" charset="0"/>
                <a:cs typeface="Calibri" panose="020F0502020204030204" pitchFamily="34" charset="0"/>
              </a:rPr>
              <a:t>Debt for growth of community and distribution of costs to those who receive the benefit (not to borrow for items we can’t afford)</a:t>
            </a:r>
          </a:p>
          <a:p>
            <a:pPr>
              <a:lnSpc>
                <a:spcPct val="80000"/>
              </a:lnSpc>
              <a:buFont typeface="Wingdings" panose="05000000000000000000" pitchFamily="2" charset="2"/>
              <a:buChar char="v"/>
            </a:pPr>
            <a:r>
              <a:rPr lang="en-US" sz="2400" b="1" dirty="0">
                <a:latin typeface="Calibri" panose="020F0502020204030204" pitchFamily="34" charset="0"/>
                <a:cs typeface="Calibri" panose="020F0502020204030204" pitchFamily="34" charset="0"/>
              </a:rPr>
              <a:t>Sustainable budgeting</a:t>
            </a:r>
          </a:p>
          <a:p>
            <a:pPr>
              <a:lnSpc>
                <a:spcPct val="80000"/>
              </a:lnSpc>
              <a:buFont typeface="Wingdings" panose="05000000000000000000" pitchFamily="2" charset="2"/>
              <a:buChar char="v"/>
            </a:pPr>
            <a:r>
              <a:rPr lang="en-US" sz="2400" b="1" dirty="0">
                <a:latin typeface="Calibri" panose="020F0502020204030204" pitchFamily="34" charset="0"/>
                <a:cs typeface="Calibri" panose="020F0502020204030204" pitchFamily="34" charset="0"/>
              </a:rPr>
              <a:t>Maintenance of strong financial ratings from Moody’s and Standard &amp; Poor’s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152401" y="199172"/>
            <a:ext cx="1371600" cy="11720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8581643" y="0"/>
            <a:ext cx="3610610" cy="3610610"/>
          </a:xfrm>
          <a:custGeom>
            <a:avLst/>
            <a:gdLst/>
            <a:ahLst/>
            <a:cxnLst/>
            <a:rect l="l" t="t" r="r" b="b"/>
            <a:pathLst>
              <a:path w="3610609" h="3610610">
                <a:moveTo>
                  <a:pt x="3610355" y="0"/>
                </a:moveTo>
                <a:lnTo>
                  <a:pt x="0" y="0"/>
                </a:lnTo>
                <a:lnTo>
                  <a:pt x="296099" y="11968"/>
                </a:lnTo>
                <a:lnTo>
                  <a:pt x="585607" y="47254"/>
                </a:lnTo>
                <a:lnTo>
                  <a:pt x="867595" y="104929"/>
                </a:lnTo>
                <a:lnTo>
                  <a:pt x="1141134" y="184062"/>
                </a:lnTo>
                <a:lnTo>
                  <a:pt x="1405294" y="283725"/>
                </a:lnTo>
                <a:lnTo>
                  <a:pt x="1659146" y="402989"/>
                </a:lnTo>
                <a:lnTo>
                  <a:pt x="1901761" y="540924"/>
                </a:lnTo>
                <a:lnTo>
                  <a:pt x="2132210" y="696602"/>
                </a:lnTo>
                <a:lnTo>
                  <a:pt x="2349562" y="869092"/>
                </a:lnTo>
                <a:lnTo>
                  <a:pt x="2552890" y="1057465"/>
                </a:lnTo>
                <a:lnTo>
                  <a:pt x="2741263" y="1260793"/>
                </a:lnTo>
                <a:lnTo>
                  <a:pt x="2913753" y="1478145"/>
                </a:lnTo>
                <a:lnTo>
                  <a:pt x="3069431" y="1708594"/>
                </a:lnTo>
                <a:lnTo>
                  <a:pt x="3207366" y="1951209"/>
                </a:lnTo>
                <a:lnTo>
                  <a:pt x="3326630" y="2205061"/>
                </a:lnTo>
                <a:lnTo>
                  <a:pt x="3426293" y="2469221"/>
                </a:lnTo>
                <a:lnTo>
                  <a:pt x="3505426" y="2742760"/>
                </a:lnTo>
                <a:lnTo>
                  <a:pt x="3563101" y="3024748"/>
                </a:lnTo>
                <a:lnTo>
                  <a:pt x="3598387" y="3314256"/>
                </a:lnTo>
                <a:lnTo>
                  <a:pt x="3610355" y="3610355"/>
                </a:lnTo>
                <a:lnTo>
                  <a:pt x="3610355" y="0"/>
                </a:lnTo>
                <a:close/>
              </a:path>
            </a:pathLst>
          </a:custGeom>
          <a:solidFill>
            <a:srgbClr val="C00000"/>
          </a:solidFill>
        </p:spPr>
        <p:txBody>
          <a:bodyPr wrap="square" lIns="0" tIns="0" rIns="0" bIns="0" rtlCol="0"/>
          <a:lstStyle/>
          <a:p>
            <a:endParaRPr/>
          </a:p>
        </p:txBody>
      </p:sp>
      <p:sp>
        <p:nvSpPr>
          <p:cNvPr id="6" name="object 6"/>
          <p:cNvSpPr/>
          <p:nvPr/>
        </p:nvSpPr>
        <p:spPr>
          <a:xfrm>
            <a:off x="8581643" y="3247644"/>
            <a:ext cx="3610610" cy="3610610"/>
          </a:xfrm>
          <a:custGeom>
            <a:avLst/>
            <a:gdLst/>
            <a:ahLst/>
            <a:cxnLst/>
            <a:rect l="l" t="t" r="r" b="b"/>
            <a:pathLst>
              <a:path w="3610609" h="3610609">
                <a:moveTo>
                  <a:pt x="3610355" y="0"/>
                </a:moveTo>
                <a:lnTo>
                  <a:pt x="3598387" y="296099"/>
                </a:lnTo>
                <a:lnTo>
                  <a:pt x="3563101" y="585607"/>
                </a:lnTo>
                <a:lnTo>
                  <a:pt x="3505426" y="867595"/>
                </a:lnTo>
                <a:lnTo>
                  <a:pt x="3426293" y="1141134"/>
                </a:lnTo>
                <a:lnTo>
                  <a:pt x="3326630" y="1405294"/>
                </a:lnTo>
                <a:lnTo>
                  <a:pt x="3207366" y="1659146"/>
                </a:lnTo>
                <a:lnTo>
                  <a:pt x="3069431" y="1901761"/>
                </a:lnTo>
                <a:lnTo>
                  <a:pt x="2913753" y="2132209"/>
                </a:lnTo>
                <a:lnTo>
                  <a:pt x="2741263" y="2349562"/>
                </a:lnTo>
                <a:lnTo>
                  <a:pt x="2552890" y="2552890"/>
                </a:lnTo>
                <a:lnTo>
                  <a:pt x="2349562" y="2741263"/>
                </a:lnTo>
                <a:lnTo>
                  <a:pt x="2132210" y="2913753"/>
                </a:lnTo>
                <a:lnTo>
                  <a:pt x="1901761" y="3069430"/>
                </a:lnTo>
                <a:lnTo>
                  <a:pt x="1659146" y="3207365"/>
                </a:lnTo>
                <a:lnTo>
                  <a:pt x="1405294" y="3326629"/>
                </a:lnTo>
                <a:lnTo>
                  <a:pt x="1141134" y="3426292"/>
                </a:lnTo>
                <a:lnTo>
                  <a:pt x="867595" y="3505426"/>
                </a:lnTo>
                <a:lnTo>
                  <a:pt x="585607" y="3563100"/>
                </a:lnTo>
                <a:lnTo>
                  <a:pt x="296099" y="3598386"/>
                </a:lnTo>
                <a:lnTo>
                  <a:pt x="0" y="3610355"/>
                </a:lnTo>
                <a:lnTo>
                  <a:pt x="3610355" y="3610355"/>
                </a:lnTo>
                <a:lnTo>
                  <a:pt x="3610355" y="0"/>
                </a:lnTo>
                <a:close/>
              </a:path>
            </a:pathLst>
          </a:custGeom>
          <a:solidFill>
            <a:srgbClr val="C00000"/>
          </a:solidFill>
        </p:spPr>
        <p:txBody>
          <a:bodyPr wrap="square" lIns="0" tIns="0" rIns="0" bIns="0" rtlCol="0"/>
          <a:lstStyle/>
          <a:p>
            <a:endParaRPr/>
          </a:p>
        </p:txBody>
      </p:sp>
      <p:sp>
        <p:nvSpPr>
          <p:cNvPr id="7" name="object 7"/>
          <p:cNvSpPr txBox="1">
            <a:spLocks noGrp="1"/>
          </p:cNvSpPr>
          <p:nvPr>
            <p:ph type="title"/>
          </p:nvPr>
        </p:nvSpPr>
        <p:spPr>
          <a:xfrm>
            <a:off x="1074420" y="43918"/>
            <a:ext cx="9784080" cy="799966"/>
          </a:xfrm>
          <a:prstGeom prst="rect">
            <a:avLst/>
          </a:prstGeom>
        </p:spPr>
        <p:txBody>
          <a:bodyPr vert="horz" wrap="square" lIns="0" tIns="60709" rIns="0" bIns="0" rtlCol="0">
            <a:spAutoFit/>
          </a:bodyPr>
          <a:lstStyle/>
          <a:p>
            <a:pPr marL="41275" algn="ctr">
              <a:lnSpc>
                <a:spcPct val="100000"/>
              </a:lnSpc>
            </a:pPr>
            <a:r>
              <a:rPr sz="4800" b="1" spc="65" dirty="0">
                <a:solidFill>
                  <a:schemeClr val="tx1"/>
                </a:solidFill>
                <a:latin typeface="Calibri" panose="020F0502020204030204" pitchFamily="34" charset="0"/>
                <a:cs typeface="Calibri" panose="020F0502020204030204" pitchFamily="34" charset="0"/>
              </a:rPr>
              <a:t>202</a:t>
            </a:r>
            <a:r>
              <a:rPr lang="en-US" sz="4800" b="1" spc="65" dirty="0">
                <a:solidFill>
                  <a:schemeClr val="tx1"/>
                </a:solidFill>
                <a:latin typeface="Calibri" panose="020F0502020204030204" pitchFamily="34" charset="0"/>
                <a:cs typeface="Calibri" panose="020F0502020204030204" pitchFamily="34" charset="0"/>
              </a:rPr>
              <a:t>3</a:t>
            </a:r>
            <a:r>
              <a:rPr sz="4800" b="1" spc="150" dirty="0">
                <a:solidFill>
                  <a:schemeClr val="tx1"/>
                </a:solidFill>
                <a:latin typeface="Calibri" panose="020F0502020204030204" pitchFamily="34" charset="0"/>
                <a:cs typeface="Calibri" panose="020F0502020204030204" pitchFamily="34" charset="0"/>
              </a:rPr>
              <a:t> </a:t>
            </a:r>
            <a:r>
              <a:rPr sz="4800" b="1" spc="105" dirty="0">
                <a:solidFill>
                  <a:schemeClr val="tx1"/>
                </a:solidFill>
                <a:latin typeface="Calibri" panose="020F0502020204030204" pitchFamily="34" charset="0"/>
                <a:cs typeface="Calibri" panose="020F0502020204030204" pitchFamily="34" charset="0"/>
              </a:rPr>
              <a:t>Anal</a:t>
            </a:r>
            <a:r>
              <a:rPr sz="4800" b="1" spc="40" dirty="0">
                <a:solidFill>
                  <a:schemeClr val="tx1"/>
                </a:solidFill>
                <a:latin typeface="Calibri" panose="020F0502020204030204" pitchFamily="34" charset="0"/>
                <a:cs typeface="Calibri" panose="020F0502020204030204" pitchFamily="34" charset="0"/>
              </a:rPr>
              <a:t>y</a:t>
            </a:r>
            <a:r>
              <a:rPr sz="4800" b="1" spc="165" dirty="0">
                <a:solidFill>
                  <a:schemeClr val="tx1"/>
                </a:solidFill>
                <a:latin typeface="Calibri" panose="020F0502020204030204" pitchFamily="34" charset="0"/>
                <a:cs typeface="Calibri" panose="020F0502020204030204" pitchFamily="34" charset="0"/>
              </a:rPr>
              <a:t>sis</a:t>
            </a:r>
          </a:p>
        </p:txBody>
      </p:sp>
      <p:sp>
        <p:nvSpPr>
          <p:cNvPr id="18" name="Content Placeholder 17">
            <a:extLst>
              <a:ext uri="{FF2B5EF4-FFF2-40B4-BE49-F238E27FC236}">
                <a16:creationId xmlns:a16="http://schemas.microsoft.com/office/drawing/2014/main" id="{8E3383B4-90B2-E3FE-FDCE-A96370C1164A}"/>
              </a:ext>
            </a:extLst>
          </p:cNvPr>
          <p:cNvSpPr>
            <a:spLocks noGrp="1"/>
          </p:cNvSpPr>
          <p:nvPr>
            <p:ph idx="1"/>
          </p:nvPr>
        </p:nvSpPr>
        <p:spPr>
          <a:xfrm>
            <a:off x="1066800" y="1371600"/>
            <a:ext cx="10286999" cy="5221188"/>
          </a:xfrm>
        </p:spPr>
        <p:txBody>
          <a:bodyPr>
            <a:normAutofit/>
          </a:bodyPr>
          <a:lstStyle/>
          <a:p>
            <a:r>
              <a:rPr lang="en-US" sz="2400" b="1" dirty="0"/>
              <a:t>Re-generated surplus utilized in budget and increased the overall municipal surplus balance by $4.5M as part of plan to offset new capital debt service without causing a tax rate spike.</a:t>
            </a:r>
          </a:p>
          <a:p>
            <a:r>
              <a:rPr lang="en-US" sz="2400" b="1" dirty="0"/>
              <a:t>Revenue from Cannabis Taxation, Hotel/Motel Tax, and Interest on Investments were significant elements of surplus regeneration.</a:t>
            </a:r>
          </a:p>
          <a:p>
            <a:r>
              <a:rPr lang="en-US" sz="2400" b="1" dirty="0"/>
              <a:t>Continued significant investment in improvement to roadways, drainage, and sanitary sewer infrastructure, parks, playgrounds, public facilities, and public safety equipment.</a:t>
            </a:r>
          </a:p>
          <a:p>
            <a:r>
              <a:rPr lang="en-US" sz="2400" b="1" dirty="0"/>
              <a:t> Continued to financially weather difficult economic times through strong financial practices and the support of the community. Record tax collection rates, new revenues, careful spending, and enhanced methods of service delivery and revenue collection are the primary drivers of continued fiscal health.</a:t>
            </a:r>
          </a:p>
        </p:txBody>
      </p:sp>
      <p:sp>
        <p:nvSpPr>
          <p:cNvPr id="17" name="object 17"/>
          <p:cNvSpPr txBox="1"/>
          <p:nvPr/>
        </p:nvSpPr>
        <p:spPr>
          <a:xfrm>
            <a:off x="11627611" y="6414353"/>
            <a:ext cx="105410" cy="178435"/>
          </a:xfrm>
          <a:prstGeom prst="rect">
            <a:avLst/>
          </a:prstGeom>
        </p:spPr>
        <p:txBody>
          <a:bodyPr vert="horz" wrap="square" lIns="0" tIns="0" rIns="0" bIns="0" rtlCol="0">
            <a:spAutoFit/>
          </a:bodyPr>
          <a:lstStyle/>
          <a:p>
            <a:pPr marL="12700">
              <a:lnSpc>
                <a:spcPct val="100000"/>
              </a:lnSpc>
            </a:pPr>
            <a:r>
              <a:rPr sz="1200" spc="15" dirty="0">
                <a:solidFill>
                  <a:srgbClr val="FFFFFF"/>
                </a:solidFill>
                <a:latin typeface="Calibri"/>
                <a:cs typeface="Calibri"/>
              </a:rPr>
              <a:t>6</a:t>
            </a:r>
            <a:endParaRPr sz="1200">
              <a:latin typeface="Calibri"/>
              <a:cs typeface="Calibri"/>
            </a:endParaRPr>
          </a:p>
        </p:txBody>
      </p:sp>
      <p:pic>
        <p:nvPicPr>
          <p:cNvPr id="19" name="Picture 18">
            <a:extLst>
              <a:ext uri="{FF2B5EF4-FFF2-40B4-BE49-F238E27FC236}">
                <a16:creationId xmlns:a16="http://schemas.microsoft.com/office/drawing/2014/main" id="{32E782A0-F146-CE7E-C6E4-1904C39E49B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5389" y="199898"/>
            <a:ext cx="1365623" cy="116698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path>
            </a:pathLst>
          </a:custGeom>
          <a:solidFill>
            <a:schemeClr val="bg1"/>
          </a:solidFill>
        </p:spPr>
        <p:txBody>
          <a:bodyPr wrap="square" lIns="0" tIns="0" rIns="0" bIns="0" rtlCol="0"/>
          <a:lstStyle/>
          <a:p>
            <a:endParaRPr/>
          </a:p>
        </p:txBody>
      </p:sp>
      <p:sp>
        <p:nvSpPr>
          <p:cNvPr id="5" name="object 5"/>
          <p:cNvSpPr txBox="1"/>
          <p:nvPr/>
        </p:nvSpPr>
        <p:spPr>
          <a:xfrm>
            <a:off x="2035764" y="1022178"/>
            <a:ext cx="8482330" cy="738664"/>
          </a:xfrm>
          <a:prstGeom prst="rect">
            <a:avLst/>
          </a:prstGeom>
        </p:spPr>
        <p:txBody>
          <a:bodyPr vert="horz" wrap="square" lIns="0" tIns="0" rIns="0" bIns="0" rtlCol="0">
            <a:spAutoFit/>
          </a:bodyPr>
          <a:lstStyle/>
          <a:p>
            <a:pPr marL="12700">
              <a:lnSpc>
                <a:spcPct val="100000"/>
              </a:lnSpc>
            </a:pPr>
            <a:r>
              <a:rPr sz="4800" b="1" spc="65" dirty="0">
                <a:latin typeface="Calibri"/>
                <a:cs typeface="Calibri"/>
              </a:rPr>
              <a:t>202</a:t>
            </a:r>
            <a:r>
              <a:rPr lang="en-US" sz="4800" b="1" spc="65" dirty="0">
                <a:latin typeface="Calibri"/>
                <a:cs typeface="Calibri"/>
              </a:rPr>
              <a:t>4</a:t>
            </a:r>
            <a:r>
              <a:rPr sz="4800" b="1" spc="150" dirty="0">
                <a:latin typeface="Calibri"/>
                <a:cs typeface="Calibri"/>
              </a:rPr>
              <a:t> </a:t>
            </a:r>
            <a:r>
              <a:rPr sz="4800" b="1" spc="120" dirty="0">
                <a:latin typeface="Calibri"/>
                <a:cs typeface="Calibri"/>
              </a:rPr>
              <a:t>Budge</a:t>
            </a:r>
            <a:r>
              <a:rPr sz="4800" b="1" spc="80" dirty="0">
                <a:latin typeface="Calibri"/>
                <a:cs typeface="Calibri"/>
              </a:rPr>
              <a:t>t</a:t>
            </a:r>
            <a:r>
              <a:rPr sz="4800" b="1" spc="150" dirty="0">
                <a:latin typeface="Calibri"/>
                <a:cs typeface="Calibri"/>
              </a:rPr>
              <a:t> </a:t>
            </a:r>
            <a:r>
              <a:rPr sz="4800" b="1" spc="100" dirty="0">
                <a:latin typeface="Calibri"/>
                <a:cs typeface="Calibri"/>
              </a:rPr>
              <a:t>P</a:t>
            </a:r>
            <a:r>
              <a:rPr sz="4800" b="1" spc="5" dirty="0">
                <a:latin typeface="Calibri"/>
                <a:cs typeface="Calibri"/>
              </a:rPr>
              <a:t>r</a:t>
            </a:r>
            <a:r>
              <a:rPr sz="4800" b="1" spc="15" dirty="0">
                <a:latin typeface="Calibri"/>
                <a:cs typeface="Calibri"/>
              </a:rPr>
              <a:t>o</a:t>
            </a:r>
            <a:r>
              <a:rPr sz="4800" b="1" spc="175" dirty="0">
                <a:latin typeface="Calibri"/>
                <a:cs typeface="Calibri"/>
              </a:rPr>
              <a:t>ce</a:t>
            </a:r>
            <a:r>
              <a:rPr sz="4800" b="1" spc="85" dirty="0">
                <a:latin typeface="Calibri"/>
                <a:cs typeface="Calibri"/>
              </a:rPr>
              <a:t>s</a:t>
            </a:r>
            <a:r>
              <a:rPr sz="4800" b="1" spc="225" dirty="0">
                <a:latin typeface="Calibri"/>
                <a:cs typeface="Calibri"/>
              </a:rPr>
              <a:t>s</a:t>
            </a:r>
            <a:r>
              <a:rPr sz="4800" b="1" spc="150" dirty="0">
                <a:latin typeface="Calibri"/>
                <a:cs typeface="Calibri"/>
              </a:rPr>
              <a:t> </a:t>
            </a:r>
            <a:r>
              <a:rPr sz="4800" b="1" spc="-475" dirty="0">
                <a:latin typeface="Calibri"/>
                <a:cs typeface="Calibri"/>
              </a:rPr>
              <a:t>&amp;</a:t>
            </a:r>
            <a:r>
              <a:rPr sz="4800" b="1" spc="130" dirty="0">
                <a:latin typeface="Calibri"/>
                <a:cs typeface="Calibri"/>
              </a:rPr>
              <a:t> </a:t>
            </a:r>
            <a:r>
              <a:rPr sz="4800" b="1" spc="200" dirty="0">
                <a:latin typeface="Calibri"/>
                <a:cs typeface="Calibri"/>
              </a:rPr>
              <a:t>T</a:t>
            </a:r>
            <a:r>
              <a:rPr sz="4800" b="1" spc="60" dirty="0">
                <a:latin typeface="Calibri"/>
                <a:cs typeface="Calibri"/>
              </a:rPr>
              <a:t>imel</a:t>
            </a:r>
            <a:r>
              <a:rPr sz="4800" b="1" spc="45" dirty="0">
                <a:latin typeface="Calibri"/>
                <a:cs typeface="Calibri"/>
              </a:rPr>
              <a:t>i</a:t>
            </a:r>
            <a:r>
              <a:rPr sz="4800" b="1" spc="-30" dirty="0">
                <a:latin typeface="Calibri"/>
                <a:cs typeface="Calibri"/>
              </a:rPr>
              <a:t>ne</a:t>
            </a:r>
            <a:endParaRPr sz="4800" dirty="0">
              <a:latin typeface="Calibri"/>
              <a:cs typeface="Calibri"/>
            </a:endParaRPr>
          </a:p>
        </p:txBody>
      </p:sp>
      <p:sp>
        <p:nvSpPr>
          <p:cNvPr id="6" name="object 6"/>
          <p:cNvSpPr/>
          <p:nvPr/>
        </p:nvSpPr>
        <p:spPr>
          <a:xfrm>
            <a:off x="1282318" y="2285299"/>
            <a:ext cx="2368550" cy="3939540"/>
          </a:xfrm>
          <a:custGeom>
            <a:avLst/>
            <a:gdLst/>
            <a:ahLst/>
            <a:cxnLst/>
            <a:rect l="l" t="t" r="r" b="b"/>
            <a:pathLst>
              <a:path w="2368550" h="3939540">
                <a:moveTo>
                  <a:pt x="0" y="3939540"/>
                </a:moveTo>
                <a:lnTo>
                  <a:pt x="2368296" y="3939540"/>
                </a:lnTo>
                <a:lnTo>
                  <a:pt x="2368296" y="0"/>
                </a:lnTo>
                <a:lnTo>
                  <a:pt x="0" y="0"/>
                </a:lnTo>
                <a:lnTo>
                  <a:pt x="0" y="3939540"/>
                </a:lnTo>
                <a:close/>
              </a:path>
            </a:pathLst>
          </a:custGeom>
          <a:solidFill>
            <a:srgbClr val="C00000"/>
          </a:solidFill>
        </p:spPr>
        <p:txBody>
          <a:bodyPr wrap="square" lIns="0" tIns="0" rIns="0" bIns="0" rtlCol="0"/>
          <a:lstStyle/>
          <a:p>
            <a:endParaRPr/>
          </a:p>
        </p:txBody>
      </p:sp>
      <p:sp>
        <p:nvSpPr>
          <p:cNvPr id="7" name="object 7"/>
          <p:cNvSpPr txBox="1"/>
          <p:nvPr/>
        </p:nvSpPr>
        <p:spPr>
          <a:xfrm>
            <a:off x="1420749" y="3756474"/>
            <a:ext cx="2028189" cy="2359620"/>
          </a:xfrm>
          <a:prstGeom prst="rect">
            <a:avLst/>
          </a:prstGeom>
        </p:spPr>
        <p:txBody>
          <a:bodyPr vert="horz" wrap="square" lIns="0" tIns="0" rIns="0" bIns="0" rtlCol="0">
            <a:spAutoFit/>
          </a:bodyPr>
          <a:lstStyle/>
          <a:p>
            <a:pPr algn="ctr">
              <a:lnSpc>
                <a:spcPts val="2280"/>
              </a:lnSpc>
            </a:pPr>
            <a:r>
              <a:rPr sz="2000" b="1" spc="145" dirty="0">
                <a:solidFill>
                  <a:srgbClr val="FFFFFF"/>
                </a:solidFill>
                <a:latin typeface="Calibri"/>
                <a:cs typeface="Calibri"/>
              </a:rPr>
              <a:t>L</a:t>
            </a:r>
            <a:r>
              <a:rPr sz="2000" b="1" spc="45" dirty="0">
                <a:solidFill>
                  <a:srgbClr val="FFFFFF"/>
                </a:solidFill>
                <a:latin typeface="Calibri"/>
                <a:cs typeface="Calibri"/>
              </a:rPr>
              <a:t>ong</a:t>
            </a:r>
            <a:r>
              <a:rPr sz="2000" b="1" spc="65" dirty="0">
                <a:solidFill>
                  <a:srgbClr val="FFFFFF"/>
                </a:solidFill>
                <a:latin typeface="Calibri"/>
                <a:cs typeface="Calibri"/>
              </a:rPr>
              <a:t> </a:t>
            </a:r>
            <a:r>
              <a:rPr sz="2000" b="1" spc="-85" dirty="0">
                <a:solidFill>
                  <a:srgbClr val="FFFFFF"/>
                </a:solidFill>
                <a:latin typeface="Calibri"/>
                <a:cs typeface="Calibri"/>
              </a:rPr>
              <a:t>T</a:t>
            </a:r>
            <a:r>
              <a:rPr sz="2000" b="1" spc="20" dirty="0">
                <a:solidFill>
                  <a:srgbClr val="FFFFFF"/>
                </a:solidFill>
                <a:latin typeface="Calibri"/>
                <a:cs typeface="Calibri"/>
              </a:rPr>
              <a:t>erm</a:t>
            </a:r>
            <a:r>
              <a:rPr sz="2000" b="1" spc="60" dirty="0">
                <a:solidFill>
                  <a:srgbClr val="FFFFFF"/>
                </a:solidFill>
                <a:latin typeface="Calibri"/>
                <a:cs typeface="Calibri"/>
              </a:rPr>
              <a:t> </a:t>
            </a:r>
            <a:r>
              <a:rPr sz="2000" b="1" spc="95" dirty="0">
                <a:solidFill>
                  <a:srgbClr val="FFFFFF"/>
                </a:solidFill>
                <a:latin typeface="Calibri"/>
                <a:cs typeface="Calibri"/>
              </a:rPr>
              <a:t>Capi</a:t>
            </a:r>
            <a:r>
              <a:rPr sz="2000" b="1" spc="5" dirty="0">
                <a:solidFill>
                  <a:srgbClr val="FFFFFF"/>
                </a:solidFill>
                <a:latin typeface="Calibri"/>
                <a:cs typeface="Calibri"/>
              </a:rPr>
              <a:t>t</a:t>
            </a:r>
            <a:r>
              <a:rPr sz="2000" b="1" spc="90" dirty="0">
                <a:solidFill>
                  <a:srgbClr val="FFFFFF"/>
                </a:solidFill>
                <a:latin typeface="Calibri"/>
                <a:cs typeface="Calibri"/>
              </a:rPr>
              <a:t>al</a:t>
            </a:r>
            <a:endParaRPr sz="2000" b="1" dirty="0">
              <a:latin typeface="Calibri"/>
              <a:cs typeface="Calibri"/>
            </a:endParaRPr>
          </a:p>
          <a:p>
            <a:pPr marL="133985">
              <a:lnSpc>
                <a:spcPts val="2280"/>
              </a:lnSpc>
            </a:pPr>
            <a:r>
              <a:rPr sz="2000" b="1" spc="50" dirty="0">
                <a:solidFill>
                  <a:srgbClr val="FFFFFF"/>
                </a:solidFill>
                <a:latin typeface="Calibri"/>
                <a:cs typeface="Calibri"/>
              </a:rPr>
              <a:t>I</a:t>
            </a:r>
            <a:r>
              <a:rPr sz="2000" b="1" spc="-35" dirty="0">
                <a:solidFill>
                  <a:srgbClr val="FFFFFF"/>
                </a:solidFill>
                <a:latin typeface="Calibri"/>
                <a:cs typeface="Calibri"/>
              </a:rPr>
              <a:t>n</a:t>
            </a:r>
            <a:r>
              <a:rPr sz="2000" b="1" spc="30" dirty="0">
                <a:solidFill>
                  <a:srgbClr val="FFFFFF"/>
                </a:solidFill>
                <a:latin typeface="Calibri"/>
                <a:cs typeface="Calibri"/>
              </a:rPr>
              <a:t>v</a:t>
            </a:r>
            <a:r>
              <a:rPr sz="2000" b="1" spc="55" dirty="0">
                <a:solidFill>
                  <a:srgbClr val="FFFFFF"/>
                </a:solidFill>
                <a:latin typeface="Calibri"/>
                <a:cs typeface="Calibri"/>
              </a:rPr>
              <a:t>e</a:t>
            </a:r>
            <a:r>
              <a:rPr sz="2000" b="1" spc="35" dirty="0">
                <a:solidFill>
                  <a:srgbClr val="FFFFFF"/>
                </a:solidFill>
                <a:latin typeface="Calibri"/>
                <a:cs typeface="Calibri"/>
              </a:rPr>
              <a:t>s</a:t>
            </a:r>
            <a:r>
              <a:rPr sz="2000" b="1" spc="30" dirty="0">
                <a:solidFill>
                  <a:srgbClr val="FFFFFF"/>
                </a:solidFill>
                <a:latin typeface="Calibri"/>
                <a:cs typeface="Calibri"/>
              </a:rPr>
              <a:t>t</a:t>
            </a:r>
            <a:r>
              <a:rPr sz="2000" b="1" spc="70" dirty="0">
                <a:solidFill>
                  <a:srgbClr val="FFFFFF"/>
                </a:solidFill>
                <a:latin typeface="Calibri"/>
                <a:cs typeface="Calibri"/>
              </a:rPr>
              <a:t>m</a:t>
            </a:r>
            <a:r>
              <a:rPr sz="2000" b="1" dirty="0">
                <a:solidFill>
                  <a:srgbClr val="FFFFFF"/>
                </a:solidFill>
                <a:latin typeface="Calibri"/>
                <a:cs typeface="Calibri"/>
              </a:rPr>
              <a:t>e</a:t>
            </a:r>
            <a:r>
              <a:rPr sz="2000" b="1" spc="-25" dirty="0">
                <a:solidFill>
                  <a:srgbClr val="FFFFFF"/>
                </a:solidFill>
                <a:latin typeface="Calibri"/>
                <a:cs typeface="Calibri"/>
              </a:rPr>
              <a:t>n</a:t>
            </a:r>
            <a:r>
              <a:rPr sz="2000" b="1" spc="30" dirty="0">
                <a:solidFill>
                  <a:srgbClr val="FFFFFF"/>
                </a:solidFill>
                <a:latin typeface="Calibri"/>
                <a:cs typeface="Calibri"/>
              </a:rPr>
              <a:t>t</a:t>
            </a:r>
            <a:r>
              <a:rPr sz="2000" b="1" spc="75" dirty="0">
                <a:solidFill>
                  <a:srgbClr val="FFFFFF"/>
                </a:solidFill>
                <a:latin typeface="Calibri"/>
                <a:cs typeface="Calibri"/>
              </a:rPr>
              <a:t> </a:t>
            </a:r>
            <a:r>
              <a:rPr sz="2000" b="1" spc="70" dirty="0">
                <a:solidFill>
                  <a:srgbClr val="FFFFFF"/>
                </a:solidFill>
                <a:latin typeface="Calibri"/>
                <a:cs typeface="Calibri"/>
              </a:rPr>
              <a:t>Plan</a:t>
            </a:r>
            <a:endParaRPr sz="2000" b="1" dirty="0">
              <a:latin typeface="Calibri"/>
              <a:cs typeface="Calibri"/>
            </a:endParaRPr>
          </a:p>
          <a:p>
            <a:pPr marL="567055" marR="217804" indent="-339725">
              <a:lnSpc>
                <a:spcPts val="1510"/>
              </a:lnSpc>
              <a:spcBef>
                <a:spcPts val="890"/>
              </a:spcBef>
              <a:buClr>
                <a:srgbClr val="FFFFFF"/>
              </a:buClr>
              <a:buFont typeface="Arial"/>
              <a:buChar char="•"/>
              <a:tabLst>
                <a:tab pos="342265" algn="l"/>
              </a:tabLst>
            </a:pPr>
            <a:r>
              <a:rPr sz="1400" spc="20" dirty="0">
                <a:solidFill>
                  <a:srgbClr val="FFFFFF"/>
                </a:solidFill>
                <a:latin typeface="Calibri"/>
                <a:cs typeface="Calibri"/>
              </a:rPr>
              <a:t>6</a:t>
            </a:r>
            <a:r>
              <a:rPr sz="1400" spc="50" dirty="0">
                <a:solidFill>
                  <a:srgbClr val="FFFFFF"/>
                </a:solidFill>
                <a:latin typeface="Calibri"/>
                <a:cs typeface="Calibri"/>
              </a:rPr>
              <a:t> </a:t>
            </a:r>
            <a:r>
              <a:rPr sz="1400" spc="-10" dirty="0">
                <a:solidFill>
                  <a:srgbClr val="FFFFFF"/>
                </a:solidFill>
                <a:latin typeface="Calibri"/>
                <a:cs typeface="Calibri"/>
              </a:rPr>
              <a:t>Ye</a:t>
            </a:r>
            <a:r>
              <a:rPr sz="1400" spc="110" dirty="0">
                <a:solidFill>
                  <a:srgbClr val="FFFFFF"/>
                </a:solidFill>
                <a:latin typeface="Calibri"/>
                <a:cs typeface="Calibri"/>
              </a:rPr>
              <a:t>a</a:t>
            </a:r>
            <a:r>
              <a:rPr sz="1400" spc="-15" dirty="0">
                <a:solidFill>
                  <a:srgbClr val="FFFFFF"/>
                </a:solidFill>
                <a:latin typeface="Calibri"/>
                <a:cs typeface="Calibri"/>
              </a:rPr>
              <a:t>r</a:t>
            </a:r>
            <a:r>
              <a:rPr sz="1400" spc="35" dirty="0">
                <a:solidFill>
                  <a:srgbClr val="FFFFFF"/>
                </a:solidFill>
                <a:latin typeface="Calibri"/>
                <a:cs typeface="Calibri"/>
              </a:rPr>
              <a:t> </a:t>
            </a:r>
            <a:r>
              <a:rPr sz="1400" spc="95" dirty="0">
                <a:solidFill>
                  <a:srgbClr val="FFFFFF"/>
                </a:solidFill>
                <a:latin typeface="Calibri"/>
                <a:cs typeface="Calibri"/>
              </a:rPr>
              <a:t>Ca</a:t>
            </a:r>
            <a:r>
              <a:rPr sz="1400" spc="30" dirty="0">
                <a:solidFill>
                  <a:srgbClr val="FFFFFF"/>
                </a:solidFill>
                <a:latin typeface="Calibri"/>
                <a:cs typeface="Calibri"/>
              </a:rPr>
              <a:t>pi</a:t>
            </a:r>
            <a:r>
              <a:rPr sz="1400" spc="10" dirty="0">
                <a:solidFill>
                  <a:srgbClr val="FFFFFF"/>
                </a:solidFill>
                <a:latin typeface="Calibri"/>
                <a:cs typeface="Calibri"/>
              </a:rPr>
              <a:t>t</a:t>
            </a:r>
            <a:r>
              <a:rPr sz="1400" spc="110" dirty="0">
                <a:solidFill>
                  <a:srgbClr val="FFFFFF"/>
                </a:solidFill>
                <a:latin typeface="Calibri"/>
                <a:cs typeface="Calibri"/>
              </a:rPr>
              <a:t>a</a:t>
            </a:r>
            <a:r>
              <a:rPr sz="1400" spc="25" dirty="0">
                <a:solidFill>
                  <a:srgbClr val="FFFFFF"/>
                </a:solidFill>
                <a:latin typeface="Calibri"/>
                <a:cs typeface="Calibri"/>
              </a:rPr>
              <a:t>l</a:t>
            </a:r>
            <a:r>
              <a:rPr sz="1400" spc="30" dirty="0">
                <a:solidFill>
                  <a:srgbClr val="FFFFFF"/>
                </a:solidFill>
                <a:latin typeface="Calibri"/>
                <a:cs typeface="Calibri"/>
              </a:rPr>
              <a:t> </a:t>
            </a:r>
            <a:r>
              <a:rPr sz="1400" spc="45" dirty="0">
                <a:solidFill>
                  <a:srgbClr val="FFFFFF"/>
                </a:solidFill>
                <a:latin typeface="Calibri"/>
                <a:cs typeface="Calibri"/>
              </a:rPr>
              <a:t>Plan</a:t>
            </a:r>
            <a:r>
              <a:rPr sz="1400" spc="25" dirty="0">
                <a:solidFill>
                  <a:srgbClr val="FFFFFF"/>
                </a:solidFill>
                <a:latin typeface="Calibri"/>
                <a:cs typeface="Calibri"/>
              </a:rPr>
              <a:t> </a:t>
            </a:r>
            <a:r>
              <a:rPr sz="1400" spc="10" dirty="0">
                <a:solidFill>
                  <a:srgbClr val="FFFFFF"/>
                </a:solidFill>
                <a:latin typeface="Calibri"/>
                <a:cs typeface="Calibri"/>
              </a:rPr>
              <a:t>f</a:t>
            </a:r>
            <a:r>
              <a:rPr sz="1400" dirty="0">
                <a:solidFill>
                  <a:srgbClr val="FFFFFF"/>
                </a:solidFill>
                <a:latin typeface="Calibri"/>
                <a:cs typeface="Calibri"/>
              </a:rPr>
              <a:t>o</a:t>
            </a:r>
            <a:r>
              <a:rPr sz="1400" spc="-15" dirty="0">
                <a:solidFill>
                  <a:srgbClr val="FFFFFF"/>
                </a:solidFill>
                <a:latin typeface="Calibri"/>
                <a:cs typeface="Calibri"/>
              </a:rPr>
              <a:t>r</a:t>
            </a:r>
            <a:r>
              <a:rPr sz="1400" spc="45" dirty="0">
                <a:solidFill>
                  <a:srgbClr val="FFFFFF"/>
                </a:solidFill>
                <a:latin typeface="Calibri"/>
                <a:cs typeface="Calibri"/>
              </a:rPr>
              <a:t>m</a:t>
            </a:r>
            <a:r>
              <a:rPr sz="1400" spc="35" dirty="0">
                <a:solidFill>
                  <a:srgbClr val="FFFFFF"/>
                </a:solidFill>
                <a:latin typeface="Calibri"/>
                <a:cs typeface="Calibri"/>
              </a:rPr>
              <a:t>ulat</a:t>
            </a:r>
            <a:r>
              <a:rPr sz="1400" spc="15" dirty="0">
                <a:solidFill>
                  <a:srgbClr val="FFFFFF"/>
                </a:solidFill>
                <a:latin typeface="Calibri"/>
                <a:cs typeface="Calibri"/>
              </a:rPr>
              <a:t>i</a:t>
            </a:r>
            <a:r>
              <a:rPr sz="1400" dirty="0">
                <a:solidFill>
                  <a:srgbClr val="FFFFFF"/>
                </a:solidFill>
                <a:latin typeface="Calibri"/>
                <a:cs typeface="Calibri"/>
              </a:rPr>
              <a:t>o</a:t>
            </a:r>
            <a:r>
              <a:rPr sz="1400" spc="-10" dirty="0">
                <a:solidFill>
                  <a:srgbClr val="FFFFFF"/>
                </a:solidFill>
                <a:latin typeface="Calibri"/>
                <a:cs typeface="Calibri"/>
              </a:rPr>
              <a:t>n</a:t>
            </a:r>
            <a:endParaRPr lang="en-US" sz="1400" spc="-10" dirty="0">
              <a:solidFill>
                <a:srgbClr val="FFFFFF"/>
              </a:solidFill>
              <a:latin typeface="Calibri"/>
              <a:cs typeface="Calibri"/>
            </a:endParaRPr>
          </a:p>
          <a:p>
            <a:pPr marL="567055" marR="217804" indent="-339725">
              <a:lnSpc>
                <a:spcPts val="1510"/>
              </a:lnSpc>
              <a:spcBef>
                <a:spcPts val="890"/>
              </a:spcBef>
              <a:buClr>
                <a:srgbClr val="FFFFFF"/>
              </a:buClr>
              <a:buFont typeface="Arial"/>
              <a:buChar char="•"/>
              <a:tabLst>
                <a:tab pos="342265" algn="l"/>
              </a:tabLst>
            </a:pPr>
            <a:r>
              <a:rPr lang="en-US" sz="1400" spc="-10" dirty="0">
                <a:solidFill>
                  <a:srgbClr val="FFFFFF"/>
                </a:solidFill>
                <a:latin typeface="Calibri"/>
                <a:cs typeface="Calibri"/>
              </a:rPr>
              <a:t>Annual Update with input form Department Heads and other professionals</a:t>
            </a:r>
            <a:endParaRPr sz="1400" dirty="0">
              <a:latin typeface="Calibri"/>
              <a:cs typeface="Calibri"/>
            </a:endParaRPr>
          </a:p>
        </p:txBody>
      </p:sp>
      <p:sp>
        <p:nvSpPr>
          <p:cNvPr id="8" name="object 8"/>
          <p:cNvSpPr/>
          <p:nvPr/>
        </p:nvSpPr>
        <p:spPr>
          <a:xfrm>
            <a:off x="2055079" y="2680746"/>
            <a:ext cx="828040" cy="828040"/>
          </a:xfrm>
          <a:custGeom>
            <a:avLst/>
            <a:gdLst/>
            <a:ahLst/>
            <a:cxnLst/>
            <a:rect l="l" t="t" r="r" b="b"/>
            <a:pathLst>
              <a:path w="828039" h="828039">
                <a:moveTo>
                  <a:pt x="413765" y="0"/>
                </a:moveTo>
                <a:lnTo>
                  <a:pt x="346661" y="5416"/>
                </a:lnTo>
                <a:lnTo>
                  <a:pt x="283000" y="21098"/>
                </a:lnTo>
                <a:lnTo>
                  <a:pt x="223635" y="46192"/>
                </a:lnTo>
                <a:lnTo>
                  <a:pt x="169420" y="79845"/>
                </a:lnTo>
                <a:lnTo>
                  <a:pt x="121205" y="121205"/>
                </a:lnTo>
                <a:lnTo>
                  <a:pt x="79845" y="169420"/>
                </a:lnTo>
                <a:lnTo>
                  <a:pt x="46192" y="223635"/>
                </a:lnTo>
                <a:lnTo>
                  <a:pt x="21098" y="283000"/>
                </a:lnTo>
                <a:lnTo>
                  <a:pt x="5416" y="346661"/>
                </a:lnTo>
                <a:lnTo>
                  <a:pt x="0" y="413765"/>
                </a:lnTo>
                <a:lnTo>
                  <a:pt x="1371" y="447695"/>
                </a:lnTo>
                <a:lnTo>
                  <a:pt x="12027" y="513184"/>
                </a:lnTo>
                <a:lnTo>
                  <a:pt x="32521" y="574803"/>
                </a:lnTo>
                <a:lnTo>
                  <a:pt x="62002" y="631700"/>
                </a:lnTo>
                <a:lnTo>
                  <a:pt x="99615" y="683022"/>
                </a:lnTo>
                <a:lnTo>
                  <a:pt x="144509" y="727916"/>
                </a:lnTo>
                <a:lnTo>
                  <a:pt x="195831" y="765529"/>
                </a:lnTo>
                <a:lnTo>
                  <a:pt x="252728" y="795010"/>
                </a:lnTo>
                <a:lnTo>
                  <a:pt x="314347" y="815504"/>
                </a:lnTo>
                <a:lnTo>
                  <a:pt x="379836" y="826160"/>
                </a:lnTo>
                <a:lnTo>
                  <a:pt x="413765" y="827531"/>
                </a:lnTo>
                <a:lnTo>
                  <a:pt x="447695" y="826160"/>
                </a:lnTo>
                <a:lnTo>
                  <a:pt x="513184" y="815504"/>
                </a:lnTo>
                <a:lnTo>
                  <a:pt x="574803" y="795010"/>
                </a:lnTo>
                <a:lnTo>
                  <a:pt x="631700" y="765529"/>
                </a:lnTo>
                <a:lnTo>
                  <a:pt x="683022" y="727916"/>
                </a:lnTo>
                <a:lnTo>
                  <a:pt x="727916" y="683022"/>
                </a:lnTo>
                <a:lnTo>
                  <a:pt x="765529" y="631700"/>
                </a:lnTo>
                <a:lnTo>
                  <a:pt x="795010" y="574803"/>
                </a:lnTo>
                <a:lnTo>
                  <a:pt x="815504" y="513184"/>
                </a:lnTo>
                <a:lnTo>
                  <a:pt x="826160" y="447695"/>
                </a:lnTo>
                <a:lnTo>
                  <a:pt x="827532" y="413765"/>
                </a:lnTo>
                <a:lnTo>
                  <a:pt x="826160" y="379836"/>
                </a:lnTo>
                <a:lnTo>
                  <a:pt x="815504" y="314347"/>
                </a:lnTo>
                <a:lnTo>
                  <a:pt x="795010" y="252728"/>
                </a:lnTo>
                <a:lnTo>
                  <a:pt x="765529" y="195831"/>
                </a:lnTo>
                <a:lnTo>
                  <a:pt x="727916" y="144509"/>
                </a:lnTo>
                <a:lnTo>
                  <a:pt x="683022" y="99615"/>
                </a:lnTo>
                <a:lnTo>
                  <a:pt x="631700" y="62002"/>
                </a:lnTo>
                <a:lnTo>
                  <a:pt x="574803" y="32521"/>
                </a:lnTo>
                <a:lnTo>
                  <a:pt x="513184" y="12027"/>
                </a:lnTo>
                <a:lnTo>
                  <a:pt x="447695" y="1371"/>
                </a:lnTo>
                <a:lnTo>
                  <a:pt x="413765" y="0"/>
                </a:lnTo>
                <a:close/>
              </a:path>
            </a:pathLst>
          </a:custGeom>
          <a:solidFill>
            <a:schemeClr val="bg1"/>
          </a:solidFill>
        </p:spPr>
        <p:txBody>
          <a:bodyPr wrap="square" lIns="0" tIns="0" rIns="0" bIns="0" rtlCol="0"/>
          <a:lstStyle/>
          <a:p>
            <a:endParaRPr/>
          </a:p>
        </p:txBody>
      </p:sp>
      <p:sp>
        <p:nvSpPr>
          <p:cNvPr id="9" name="object 9"/>
          <p:cNvSpPr/>
          <p:nvPr/>
        </p:nvSpPr>
        <p:spPr>
          <a:xfrm>
            <a:off x="3699448" y="2277484"/>
            <a:ext cx="2368550" cy="3939540"/>
          </a:xfrm>
          <a:custGeom>
            <a:avLst/>
            <a:gdLst/>
            <a:ahLst/>
            <a:cxnLst/>
            <a:rect l="l" t="t" r="r" b="b"/>
            <a:pathLst>
              <a:path w="2368550" h="3939540">
                <a:moveTo>
                  <a:pt x="0" y="3939540"/>
                </a:moveTo>
                <a:lnTo>
                  <a:pt x="2368296" y="3939540"/>
                </a:lnTo>
                <a:lnTo>
                  <a:pt x="2368296" y="0"/>
                </a:lnTo>
                <a:lnTo>
                  <a:pt x="0" y="0"/>
                </a:lnTo>
                <a:lnTo>
                  <a:pt x="0" y="3939540"/>
                </a:lnTo>
                <a:close/>
              </a:path>
            </a:pathLst>
          </a:custGeom>
          <a:solidFill>
            <a:srgbClr val="C00000"/>
          </a:solidFill>
        </p:spPr>
        <p:txBody>
          <a:bodyPr wrap="square" lIns="0" tIns="0" rIns="0" bIns="0" rtlCol="0"/>
          <a:lstStyle/>
          <a:p>
            <a:endParaRPr/>
          </a:p>
        </p:txBody>
      </p:sp>
      <p:sp>
        <p:nvSpPr>
          <p:cNvPr id="10" name="object 10"/>
          <p:cNvSpPr txBox="1"/>
          <p:nvPr/>
        </p:nvSpPr>
        <p:spPr>
          <a:xfrm>
            <a:off x="3822572" y="3756474"/>
            <a:ext cx="2101850" cy="2269852"/>
          </a:xfrm>
          <a:prstGeom prst="rect">
            <a:avLst/>
          </a:prstGeom>
        </p:spPr>
        <p:txBody>
          <a:bodyPr vert="horz" wrap="square" lIns="0" tIns="0" rIns="0" bIns="0" rtlCol="0">
            <a:spAutoFit/>
          </a:bodyPr>
          <a:lstStyle/>
          <a:p>
            <a:pPr algn="ctr">
              <a:lnSpc>
                <a:spcPts val="2280"/>
              </a:lnSpc>
            </a:pPr>
            <a:r>
              <a:rPr sz="2000" b="1" spc="35" dirty="0">
                <a:solidFill>
                  <a:srgbClr val="FFFFFF"/>
                </a:solidFill>
                <a:latin typeface="Calibri"/>
                <a:cs typeface="Calibri"/>
              </a:rPr>
              <a:t>De</a:t>
            </a:r>
            <a:r>
              <a:rPr sz="2000" b="1" spc="50" dirty="0">
                <a:solidFill>
                  <a:srgbClr val="FFFFFF"/>
                </a:solidFill>
                <a:latin typeface="Calibri"/>
                <a:cs typeface="Calibri"/>
              </a:rPr>
              <a:t>p</a:t>
            </a:r>
            <a:r>
              <a:rPr sz="2000" b="1" spc="70" dirty="0">
                <a:solidFill>
                  <a:srgbClr val="FFFFFF"/>
                </a:solidFill>
                <a:latin typeface="Calibri"/>
                <a:cs typeface="Calibri"/>
              </a:rPr>
              <a:t>a</a:t>
            </a:r>
            <a:r>
              <a:rPr sz="2000" b="1" spc="60" dirty="0">
                <a:solidFill>
                  <a:srgbClr val="FFFFFF"/>
                </a:solidFill>
                <a:latin typeface="Calibri"/>
                <a:cs typeface="Calibri"/>
              </a:rPr>
              <a:t>r</a:t>
            </a:r>
            <a:r>
              <a:rPr sz="2000" b="1" spc="30" dirty="0">
                <a:solidFill>
                  <a:srgbClr val="FFFFFF"/>
                </a:solidFill>
                <a:latin typeface="Calibri"/>
                <a:cs typeface="Calibri"/>
              </a:rPr>
              <a:t>tm</a:t>
            </a:r>
            <a:r>
              <a:rPr sz="2000" b="1" spc="15" dirty="0">
                <a:solidFill>
                  <a:srgbClr val="FFFFFF"/>
                </a:solidFill>
                <a:latin typeface="Calibri"/>
                <a:cs typeface="Calibri"/>
              </a:rPr>
              <a:t>e</a:t>
            </a:r>
            <a:r>
              <a:rPr sz="2000" b="1" spc="-35" dirty="0">
                <a:solidFill>
                  <a:srgbClr val="FFFFFF"/>
                </a:solidFill>
                <a:latin typeface="Calibri"/>
                <a:cs typeface="Calibri"/>
              </a:rPr>
              <a:t>n</a:t>
            </a:r>
            <a:r>
              <a:rPr sz="2000" b="1" spc="30" dirty="0">
                <a:solidFill>
                  <a:srgbClr val="FFFFFF"/>
                </a:solidFill>
                <a:latin typeface="Calibri"/>
                <a:cs typeface="Calibri"/>
              </a:rPr>
              <a:t>t</a:t>
            </a:r>
            <a:endParaRPr sz="2000" b="1" dirty="0">
              <a:latin typeface="Calibri"/>
              <a:cs typeface="Calibri"/>
            </a:endParaRPr>
          </a:p>
          <a:p>
            <a:pPr marL="635" algn="ctr">
              <a:lnSpc>
                <a:spcPts val="2280"/>
              </a:lnSpc>
            </a:pPr>
            <a:r>
              <a:rPr sz="2000" b="1" spc="25" dirty="0">
                <a:solidFill>
                  <a:srgbClr val="FFFFFF"/>
                </a:solidFill>
                <a:latin typeface="Calibri"/>
                <a:cs typeface="Calibri"/>
              </a:rPr>
              <a:t>B</a:t>
            </a:r>
            <a:r>
              <a:rPr sz="2000" b="1" spc="20" dirty="0">
                <a:solidFill>
                  <a:srgbClr val="FFFFFF"/>
                </a:solidFill>
                <a:latin typeface="Calibri"/>
                <a:cs typeface="Calibri"/>
              </a:rPr>
              <a:t>u</a:t>
            </a:r>
            <a:r>
              <a:rPr sz="2000" b="1" spc="110" dirty="0">
                <a:solidFill>
                  <a:srgbClr val="FFFFFF"/>
                </a:solidFill>
                <a:latin typeface="Calibri"/>
                <a:cs typeface="Calibri"/>
              </a:rPr>
              <a:t>d</a:t>
            </a:r>
            <a:r>
              <a:rPr sz="2000" b="1" spc="85" dirty="0">
                <a:solidFill>
                  <a:srgbClr val="FFFFFF"/>
                </a:solidFill>
                <a:latin typeface="Calibri"/>
                <a:cs typeface="Calibri"/>
              </a:rPr>
              <a:t>g</a:t>
            </a:r>
            <a:r>
              <a:rPr sz="2000" b="1" spc="25" dirty="0">
                <a:solidFill>
                  <a:srgbClr val="FFFFFF"/>
                </a:solidFill>
                <a:latin typeface="Calibri"/>
                <a:cs typeface="Calibri"/>
              </a:rPr>
              <a:t>e</a:t>
            </a:r>
            <a:r>
              <a:rPr sz="2000" b="1" spc="-25" dirty="0">
                <a:solidFill>
                  <a:srgbClr val="FFFFFF"/>
                </a:solidFill>
                <a:latin typeface="Calibri"/>
                <a:cs typeface="Calibri"/>
              </a:rPr>
              <a:t>t</a:t>
            </a:r>
            <a:r>
              <a:rPr sz="2000" b="1" spc="90" dirty="0">
                <a:solidFill>
                  <a:srgbClr val="FFFFFF"/>
                </a:solidFill>
                <a:latin typeface="Calibri"/>
                <a:cs typeface="Calibri"/>
              </a:rPr>
              <a:t>s</a:t>
            </a:r>
            <a:endParaRPr lang="en-US" sz="2000" b="1" dirty="0">
              <a:latin typeface="Calibri"/>
              <a:cs typeface="Calibri"/>
            </a:endParaRPr>
          </a:p>
          <a:p>
            <a:pPr marL="213360" marR="207010" indent="67310">
              <a:lnSpc>
                <a:spcPts val="1510"/>
              </a:lnSpc>
              <a:spcBef>
                <a:spcPts val="890"/>
              </a:spcBef>
              <a:buClr>
                <a:srgbClr val="FFFFFF"/>
              </a:buClr>
              <a:buFont typeface="Arial"/>
              <a:buChar char="•"/>
              <a:tabLst>
                <a:tab pos="395605" algn="l"/>
              </a:tabLst>
            </a:pPr>
            <a:r>
              <a:rPr lang="en-US" sz="1400" spc="25" dirty="0">
                <a:solidFill>
                  <a:srgbClr val="FFFFFF"/>
                </a:solidFill>
                <a:latin typeface="Calibri"/>
                <a:cs typeface="Calibri"/>
              </a:rPr>
              <a:t>De</a:t>
            </a:r>
            <a:r>
              <a:rPr lang="en-US" sz="1400" spc="35" dirty="0">
                <a:solidFill>
                  <a:srgbClr val="FFFFFF"/>
                </a:solidFill>
                <a:latin typeface="Calibri"/>
                <a:cs typeface="Calibri"/>
              </a:rPr>
              <a:t>p</a:t>
            </a:r>
            <a:r>
              <a:rPr lang="en-US" sz="1400" spc="110" dirty="0">
                <a:solidFill>
                  <a:srgbClr val="FFFFFF"/>
                </a:solidFill>
                <a:latin typeface="Calibri"/>
                <a:cs typeface="Calibri"/>
              </a:rPr>
              <a:t>a</a:t>
            </a:r>
            <a:r>
              <a:rPr lang="en-US" sz="1400" spc="-15" dirty="0">
                <a:solidFill>
                  <a:srgbClr val="FFFFFF"/>
                </a:solidFill>
                <a:latin typeface="Calibri"/>
                <a:cs typeface="Calibri"/>
              </a:rPr>
              <a:t>r</a:t>
            </a:r>
            <a:r>
              <a:rPr lang="en-US" sz="1400" spc="15" dirty="0">
                <a:solidFill>
                  <a:srgbClr val="FFFFFF"/>
                </a:solidFill>
                <a:latin typeface="Calibri"/>
                <a:cs typeface="Calibri"/>
              </a:rPr>
              <a:t>t</a:t>
            </a:r>
            <a:r>
              <a:rPr lang="en-US" sz="1400" spc="45" dirty="0">
                <a:solidFill>
                  <a:srgbClr val="FFFFFF"/>
                </a:solidFill>
                <a:latin typeface="Calibri"/>
                <a:cs typeface="Calibri"/>
              </a:rPr>
              <a:t>m</a:t>
            </a:r>
            <a:r>
              <a:rPr lang="en-US" sz="1400" dirty="0">
                <a:solidFill>
                  <a:srgbClr val="FFFFFF"/>
                </a:solidFill>
                <a:latin typeface="Calibri"/>
                <a:cs typeface="Calibri"/>
              </a:rPr>
              <a:t>e</a:t>
            </a:r>
            <a:r>
              <a:rPr lang="en-US" sz="1400" spc="-15" dirty="0">
                <a:solidFill>
                  <a:srgbClr val="FFFFFF"/>
                </a:solidFill>
                <a:latin typeface="Calibri"/>
                <a:cs typeface="Calibri"/>
              </a:rPr>
              <a:t>n</a:t>
            </a:r>
            <a:r>
              <a:rPr lang="en-US" sz="1400" spc="20" dirty="0">
                <a:solidFill>
                  <a:srgbClr val="FFFFFF"/>
                </a:solidFill>
                <a:latin typeface="Calibri"/>
                <a:cs typeface="Calibri"/>
              </a:rPr>
              <a:t>t</a:t>
            </a:r>
            <a:r>
              <a:rPr lang="en-US" sz="1400" spc="10" dirty="0">
                <a:solidFill>
                  <a:srgbClr val="FFFFFF"/>
                </a:solidFill>
                <a:latin typeface="Calibri"/>
                <a:cs typeface="Calibri"/>
              </a:rPr>
              <a:t> </a:t>
            </a:r>
            <a:r>
              <a:rPr lang="en-US" sz="1400" spc="-5" dirty="0">
                <a:solidFill>
                  <a:srgbClr val="FFFFFF"/>
                </a:solidFill>
                <a:latin typeface="Calibri"/>
                <a:cs typeface="Calibri"/>
              </a:rPr>
              <a:t>h</a:t>
            </a:r>
            <a:r>
              <a:rPr lang="en-US" sz="1400" spc="-15" dirty="0">
                <a:solidFill>
                  <a:srgbClr val="FFFFFF"/>
                </a:solidFill>
                <a:latin typeface="Calibri"/>
                <a:cs typeface="Calibri"/>
              </a:rPr>
              <a:t>e</a:t>
            </a:r>
            <a:r>
              <a:rPr lang="en-US" sz="1400" spc="110" dirty="0">
                <a:solidFill>
                  <a:srgbClr val="FFFFFF"/>
                </a:solidFill>
                <a:latin typeface="Calibri"/>
                <a:cs typeface="Calibri"/>
              </a:rPr>
              <a:t>a</a:t>
            </a:r>
            <a:r>
              <a:rPr lang="en-US" sz="1400" spc="50" dirty="0">
                <a:solidFill>
                  <a:srgbClr val="FFFFFF"/>
                </a:solidFill>
                <a:latin typeface="Calibri"/>
                <a:cs typeface="Calibri"/>
              </a:rPr>
              <a:t>ds</a:t>
            </a:r>
            <a:r>
              <a:rPr lang="en-US" sz="1400" spc="20" dirty="0">
                <a:solidFill>
                  <a:srgbClr val="FFFFFF"/>
                </a:solidFill>
                <a:latin typeface="Calibri"/>
                <a:cs typeface="Calibri"/>
              </a:rPr>
              <a:t> </a:t>
            </a:r>
            <a:r>
              <a:rPr lang="en-US" sz="1400" spc="15" dirty="0">
                <a:solidFill>
                  <a:srgbClr val="FFFFFF"/>
                </a:solidFill>
                <a:latin typeface="Calibri"/>
                <a:cs typeface="Calibri"/>
              </a:rPr>
              <a:t>p</a:t>
            </a:r>
            <a:r>
              <a:rPr lang="en-US" sz="1400" spc="-10" dirty="0">
                <a:solidFill>
                  <a:srgbClr val="FFFFFF"/>
                </a:solidFill>
                <a:latin typeface="Calibri"/>
                <a:cs typeface="Calibri"/>
              </a:rPr>
              <a:t>r</a:t>
            </a:r>
            <a:r>
              <a:rPr lang="en-US" sz="1400" spc="25" dirty="0">
                <a:solidFill>
                  <a:srgbClr val="FFFFFF"/>
                </a:solidFill>
                <a:latin typeface="Calibri"/>
                <a:cs typeface="Calibri"/>
              </a:rPr>
              <a:t>e</a:t>
            </a:r>
            <a:r>
              <a:rPr lang="en-US" sz="1400" spc="35" dirty="0">
                <a:solidFill>
                  <a:srgbClr val="FFFFFF"/>
                </a:solidFill>
                <a:latin typeface="Calibri"/>
                <a:cs typeface="Calibri"/>
              </a:rPr>
              <a:t>p</a:t>
            </a:r>
            <a:r>
              <a:rPr lang="en-US" sz="1400" spc="110" dirty="0">
                <a:solidFill>
                  <a:srgbClr val="FFFFFF"/>
                </a:solidFill>
                <a:latin typeface="Calibri"/>
                <a:cs typeface="Calibri"/>
              </a:rPr>
              <a:t>a</a:t>
            </a:r>
            <a:r>
              <a:rPr lang="en-US" sz="1400" spc="-35" dirty="0">
                <a:solidFill>
                  <a:srgbClr val="FFFFFF"/>
                </a:solidFill>
                <a:latin typeface="Calibri"/>
                <a:cs typeface="Calibri"/>
              </a:rPr>
              <a:t>r</a:t>
            </a:r>
            <a:r>
              <a:rPr lang="en-US" sz="1400" spc="-10" dirty="0">
                <a:solidFill>
                  <a:srgbClr val="FFFFFF"/>
                </a:solidFill>
                <a:latin typeface="Calibri"/>
                <a:cs typeface="Calibri"/>
              </a:rPr>
              <a:t>e</a:t>
            </a:r>
            <a:r>
              <a:rPr lang="en-US" sz="1400" spc="50" dirty="0">
                <a:solidFill>
                  <a:srgbClr val="FFFFFF"/>
                </a:solidFill>
                <a:latin typeface="Calibri"/>
                <a:cs typeface="Calibri"/>
              </a:rPr>
              <a:t>d</a:t>
            </a:r>
            <a:r>
              <a:rPr lang="en-US" sz="1400" spc="30" dirty="0">
                <a:solidFill>
                  <a:srgbClr val="FFFFFF"/>
                </a:solidFill>
                <a:latin typeface="Calibri"/>
                <a:cs typeface="Calibri"/>
              </a:rPr>
              <a:t> </a:t>
            </a:r>
            <a:r>
              <a:rPr lang="en-US" sz="1400" spc="-105" dirty="0">
                <a:solidFill>
                  <a:srgbClr val="FFFFFF"/>
                </a:solidFill>
                <a:latin typeface="Calibri"/>
                <a:cs typeface="Calibri"/>
              </a:rPr>
              <a:t>&amp;</a:t>
            </a:r>
            <a:r>
              <a:rPr lang="en-US" sz="1400" spc="40" dirty="0">
                <a:solidFill>
                  <a:srgbClr val="FFFFFF"/>
                </a:solidFill>
                <a:latin typeface="Calibri"/>
                <a:cs typeface="Calibri"/>
              </a:rPr>
              <a:t> </a:t>
            </a:r>
            <a:r>
              <a:rPr lang="en-US" sz="1400" spc="60" dirty="0">
                <a:solidFill>
                  <a:srgbClr val="FFFFFF"/>
                </a:solidFill>
                <a:latin typeface="Calibri"/>
                <a:cs typeface="Calibri"/>
              </a:rPr>
              <a:t>s</a:t>
            </a:r>
            <a:r>
              <a:rPr lang="en-US" sz="1400" spc="30" dirty="0">
                <a:solidFill>
                  <a:srgbClr val="FFFFFF"/>
                </a:solidFill>
                <a:latin typeface="Calibri"/>
                <a:cs typeface="Calibri"/>
              </a:rPr>
              <a:t>ubm</a:t>
            </a:r>
            <a:r>
              <a:rPr lang="en-US" sz="1400" spc="20" dirty="0">
                <a:solidFill>
                  <a:srgbClr val="FFFFFF"/>
                </a:solidFill>
                <a:latin typeface="Calibri"/>
                <a:cs typeface="Calibri"/>
              </a:rPr>
              <a:t>it</a:t>
            </a:r>
            <a:r>
              <a:rPr lang="en-US" sz="1400" dirty="0">
                <a:solidFill>
                  <a:srgbClr val="FFFFFF"/>
                </a:solidFill>
                <a:latin typeface="Calibri"/>
                <a:cs typeface="Calibri"/>
              </a:rPr>
              <a:t>t</a:t>
            </a:r>
            <a:r>
              <a:rPr lang="en-US" sz="1400" spc="-10" dirty="0">
                <a:solidFill>
                  <a:srgbClr val="FFFFFF"/>
                </a:solidFill>
                <a:latin typeface="Calibri"/>
                <a:cs typeface="Calibri"/>
              </a:rPr>
              <a:t>e</a:t>
            </a:r>
            <a:r>
              <a:rPr lang="en-US" sz="1400" spc="50" dirty="0">
                <a:solidFill>
                  <a:srgbClr val="FFFFFF"/>
                </a:solidFill>
                <a:latin typeface="Calibri"/>
                <a:cs typeface="Calibri"/>
              </a:rPr>
              <a:t>d</a:t>
            </a:r>
            <a:r>
              <a:rPr lang="en-US" sz="1400" spc="20" dirty="0">
                <a:solidFill>
                  <a:srgbClr val="FFFFFF"/>
                </a:solidFill>
                <a:latin typeface="Calibri"/>
                <a:cs typeface="Calibri"/>
              </a:rPr>
              <a:t> </a:t>
            </a:r>
            <a:r>
              <a:rPr lang="en-US" sz="1400" spc="15" dirty="0">
                <a:solidFill>
                  <a:srgbClr val="FFFFFF"/>
                </a:solidFill>
                <a:latin typeface="Calibri"/>
                <a:cs typeface="Calibri"/>
              </a:rPr>
              <a:t>p</a:t>
            </a:r>
            <a:r>
              <a:rPr lang="en-US" sz="1400" spc="-10" dirty="0">
                <a:solidFill>
                  <a:srgbClr val="FFFFFF"/>
                </a:solidFill>
                <a:latin typeface="Calibri"/>
                <a:cs typeface="Calibri"/>
              </a:rPr>
              <a:t>r</a:t>
            </a:r>
            <a:r>
              <a:rPr lang="en-US" sz="1400" dirty="0">
                <a:solidFill>
                  <a:srgbClr val="FFFFFF"/>
                </a:solidFill>
                <a:latin typeface="Calibri"/>
                <a:cs typeface="Calibri"/>
              </a:rPr>
              <a:t>o</a:t>
            </a:r>
            <a:r>
              <a:rPr lang="en-US" sz="1400" spc="60" dirty="0">
                <a:solidFill>
                  <a:srgbClr val="FFFFFF"/>
                </a:solidFill>
                <a:latin typeface="Calibri"/>
                <a:cs typeface="Calibri"/>
              </a:rPr>
              <a:t>p</a:t>
            </a:r>
            <a:r>
              <a:rPr lang="en-US" sz="1400" spc="-15" dirty="0">
                <a:solidFill>
                  <a:srgbClr val="FFFFFF"/>
                </a:solidFill>
                <a:latin typeface="Calibri"/>
                <a:cs typeface="Calibri"/>
              </a:rPr>
              <a:t>o</a:t>
            </a:r>
            <a:r>
              <a:rPr lang="en-US" sz="1400" spc="60" dirty="0">
                <a:solidFill>
                  <a:srgbClr val="FFFFFF"/>
                </a:solidFill>
                <a:latin typeface="Calibri"/>
                <a:cs typeface="Calibri"/>
              </a:rPr>
              <a:t>s</a:t>
            </a:r>
            <a:r>
              <a:rPr lang="en-US" sz="1400" spc="110" dirty="0">
                <a:solidFill>
                  <a:srgbClr val="FFFFFF"/>
                </a:solidFill>
                <a:latin typeface="Calibri"/>
                <a:cs typeface="Calibri"/>
              </a:rPr>
              <a:t>a</a:t>
            </a:r>
            <a:r>
              <a:rPr lang="en-US" sz="1400" spc="45" dirty="0">
                <a:solidFill>
                  <a:srgbClr val="FFFFFF"/>
                </a:solidFill>
                <a:latin typeface="Calibri"/>
                <a:cs typeface="Calibri"/>
              </a:rPr>
              <a:t>ls</a:t>
            </a:r>
            <a:r>
              <a:rPr lang="en-US" sz="1400" spc="35" dirty="0">
                <a:solidFill>
                  <a:srgbClr val="FFFFFF"/>
                </a:solidFill>
                <a:latin typeface="Calibri"/>
                <a:cs typeface="Calibri"/>
              </a:rPr>
              <a:t> </a:t>
            </a:r>
            <a:r>
              <a:rPr lang="en-US" sz="1400" spc="10" dirty="0">
                <a:solidFill>
                  <a:srgbClr val="FFFFFF"/>
                </a:solidFill>
                <a:latin typeface="Calibri"/>
                <a:cs typeface="Calibri"/>
              </a:rPr>
              <a:t>f</a:t>
            </a:r>
            <a:r>
              <a:rPr lang="en-US" sz="1400" dirty="0">
                <a:solidFill>
                  <a:srgbClr val="FFFFFF"/>
                </a:solidFill>
                <a:latin typeface="Calibri"/>
                <a:cs typeface="Calibri"/>
              </a:rPr>
              <a:t>o</a:t>
            </a:r>
            <a:r>
              <a:rPr lang="en-US" sz="1400" spc="-15" dirty="0">
                <a:solidFill>
                  <a:srgbClr val="FFFFFF"/>
                </a:solidFill>
                <a:latin typeface="Calibri"/>
                <a:cs typeface="Calibri"/>
              </a:rPr>
              <a:t>r</a:t>
            </a:r>
            <a:r>
              <a:rPr lang="en-US" sz="1400" spc="45" dirty="0">
                <a:solidFill>
                  <a:srgbClr val="FFFFFF"/>
                </a:solidFill>
                <a:latin typeface="Calibri"/>
                <a:cs typeface="Calibri"/>
              </a:rPr>
              <a:t> </a:t>
            </a:r>
            <a:r>
              <a:rPr lang="en-US" sz="1400" spc="-35" dirty="0">
                <a:solidFill>
                  <a:srgbClr val="FFFFFF"/>
                </a:solidFill>
                <a:latin typeface="Calibri"/>
                <a:cs typeface="Calibri"/>
              </a:rPr>
              <a:t>r</a:t>
            </a:r>
            <a:r>
              <a:rPr lang="en-US" sz="1400" spc="-10" dirty="0">
                <a:solidFill>
                  <a:srgbClr val="FFFFFF"/>
                </a:solidFill>
                <a:latin typeface="Calibri"/>
                <a:cs typeface="Calibri"/>
              </a:rPr>
              <a:t>e</a:t>
            </a:r>
            <a:r>
              <a:rPr lang="en-US" sz="1400" spc="50" dirty="0">
                <a:solidFill>
                  <a:srgbClr val="FFFFFF"/>
                </a:solidFill>
                <a:latin typeface="Calibri"/>
                <a:cs typeface="Calibri"/>
              </a:rPr>
              <a:t>v</a:t>
            </a:r>
            <a:r>
              <a:rPr lang="en-US" sz="1400" spc="15" dirty="0">
                <a:solidFill>
                  <a:srgbClr val="FFFFFF"/>
                </a:solidFill>
                <a:latin typeface="Calibri"/>
                <a:cs typeface="Calibri"/>
              </a:rPr>
              <a:t>i</a:t>
            </a:r>
            <a:r>
              <a:rPr lang="en-US" sz="1400" spc="-10" dirty="0">
                <a:solidFill>
                  <a:srgbClr val="FFFFFF"/>
                </a:solidFill>
                <a:latin typeface="Calibri"/>
                <a:cs typeface="Calibri"/>
              </a:rPr>
              <a:t>e</a:t>
            </a:r>
            <a:r>
              <a:rPr lang="en-US" sz="1400" spc="60" dirty="0">
                <a:solidFill>
                  <a:srgbClr val="FFFFFF"/>
                </a:solidFill>
                <a:latin typeface="Calibri"/>
                <a:cs typeface="Calibri"/>
              </a:rPr>
              <a:t>w</a:t>
            </a:r>
            <a:endParaRPr lang="en-US" sz="1400" dirty="0">
              <a:latin typeface="Calibri"/>
              <a:cs typeface="Calibri"/>
            </a:endParaRPr>
          </a:p>
          <a:p>
            <a:pPr algn="ctr">
              <a:lnSpc>
                <a:spcPts val="1490"/>
              </a:lnSpc>
            </a:pPr>
            <a:r>
              <a:rPr sz="1400" spc="20" dirty="0">
                <a:solidFill>
                  <a:srgbClr val="FFFFFF"/>
                </a:solidFill>
                <a:latin typeface="Calibri"/>
                <a:cs typeface="Calibri"/>
              </a:rPr>
              <a:t>N</a:t>
            </a:r>
            <a:r>
              <a:rPr sz="1400" spc="-25" dirty="0">
                <a:solidFill>
                  <a:srgbClr val="FFFFFF"/>
                </a:solidFill>
                <a:latin typeface="Calibri"/>
                <a:cs typeface="Calibri"/>
              </a:rPr>
              <a:t>o</a:t>
            </a:r>
            <a:r>
              <a:rPr sz="1400" spc="-40" dirty="0">
                <a:solidFill>
                  <a:srgbClr val="FFFFFF"/>
                </a:solidFill>
                <a:latin typeface="Calibri"/>
                <a:cs typeface="Calibri"/>
              </a:rPr>
              <a:t>v</a:t>
            </a:r>
            <a:r>
              <a:rPr sz="1400" dirty="0">
                <a:solidFill>
                  <a:srgbClr val="FFFFFF"/>
                </a:solidFill>
                <a:latin typeface="Calibri"/>
                <a:cs typeface="Calibri"/>
              </a:rPr>
              <a:t>./</a:t>
            </a:r>
            <a:r>
              <a:rPr sz="1400" spc="10" dirty="0">
                <a:solidFill>
                  <a:srgbClr val="FFFFFF"/>
                </a:solidFill>
                <a:latin typeface="Calibri"/>
                <a:cs typeface="Calibri"/>
              </a:rPr>
              <a:t>D</a:t>
            </a:r>
            <a:r>
              <a:rPr sz="1400" spc="-5" dirty="0">
                <a:solidFill>
                  <a:srgbClr val="FFFFFF"/>
                </a:solidFill>
                <a:latin typeface="Calibri"/>
                <a:cs typeface="Calibri"/>
              </a:rPr>
              <a:t>e</a:t>
            </a:r>
            <a:r>
              <a:rPr sz="1400" spc="50" dirty="0">
                <a:solidFill>
                  <a:srgbClr val="FFFFFF"/>
                </a:solidFill>
                <a:latin typeface="Calibri"/>
                <a:cs typeface="Calibri"/>
              </a:rPr>
              <a:t>c</a:t>
            </a:r>
            <a:r>
              <a:rPr sz="1400" spc="10" dirty="0">
                <a:solidFill>
                  <a:srgbClr val="FFFFFF"/>
                </a:solidFill>
                <a:latin typeface="Calibri"/>
                <a:cs typeface="Calibri"/>
              </a:rPr>
              <a:t>.</a:t>
            </a:r>
            <a:endParaRPr sz="1400" dirty="0">
              <a:latin typeface="Calibri"/>
              <a:cs typeface="Calibri"/>
            </a:endParaRPr>
          </a:p>
          <a:p>
            <a:pPr marL="127000" indent="-114300" algn="ctr">
              <a:lnSpc>
                <a:spcPts val="1600"/>
              </a:lnSpc>
              <a:spcBef>
                <a:spcPts val="80"/>
              </a:spcBef>
              <a:buClr>
                <a:srgbClr val="FFFFFF"/>
              </a:buClr>
              <a:buFont typeface="Arial"/>
              <a:buChar char="•"/>
              <a:tabLst>
                <a:tab pos="127000" algn="l"/>
              </a:tabLst>
            </a:pPr>
            <a:r>
              <a:rPr sz="1400" spc="35" dirty="0">
                <a:solidFill>
                  <a:srgbClr val="FFFFFF"/>
                </a:solidFill>
                <a:latin typeface="Calibri"/>
                <a:cs typeface="Calibri"/>
              </a:rPr>
              <a:t>Cl</a:t>
            </a:r>
            <a:r>
              <a:rPr sz="1400" spc="30" dirty="0">
                <a:solidFill>
                  <a:srgbClr val="FFFFFF"/>
                </a:solidFill>
                <a:latin typeface="Calibri"/>
                <a:cs typeface="Calibri"/>
              </a:rPr>
              <a:t>o</a:t>
            </a:r>
            <a:r>
              <a:rPr sz="1400" spc="60" dirty="0">
                <a:solidFill>
                  <a:srgbClr val="FFFFFF"/>
                </a:solidFill>
                <a:latin typeface="Calibri"/>
                <a:cs typeface="Calibri"/>
              </a:rPr>
              <a:t>s</a:t>
            </a:r>
            <a:r>
              <a:rPr sz="1400" spc="5" dirty="0">
                <a:solidFill>
                  <a:srgbClr val="FFFFFF"/>
                </a:solidFill>
                <a:latin typeface="Calibri"/>
                <a:cs typeface="Calibri"/>
              </a:rPr>
              <a:t>e</a:t>
            </a:r>
            <a:r>
              <a:rPr sz="1400" spc="50" dirty="0">
                <a:solidFill>
                  <a:srgbClr val="FFFFFF"/>
                </a:solidFill>
                <a:latin typeface="Calibri"/>
                <a:cs typeface="Calibri"/>
              </a:rPr>
              <a:t> </a:t>
            </a:r>
            <a:r>
              <a:rPr sz="1400" spc="-5" dirty="0">
                <a:solidFill>
                  <a:srgbClr val="FFFFFF"/>
                </a:solidFill>
                <a:latin typeface="Calibri"/>
                <a:cs typeface="Calibri"/>
              </a:rPr>
              <a:t>ou</a:t>
            </a:r>
            <a:r>
              <a:rPr sz="1400" spc="20" dirty="0">
                <a:solidFill>
                  <a:srgbClr val="FFFFFF"/>
                </a:solidFill>
                <a:latin typeface="Calibri"/>
                <a:cs typeface="Calibri"/>
              </a:rPr>
              <a:t>t</a:t>
            </a:r>
            <a:r>
              <a:rPr sz="1400" spc="45" dirty="0">
                <a:solidFill>
                  <a:srgbClr val="FFFFFF"/>
                </a:solidFill>
                <a:latin typeface="Calibri"/>
                <a:cs typeface="Calibri"/>
              </a:rPr>
              <a:t> </a:t>
            </a:r>
            <a:r>
              <a:rPr sz="1400" spc="15" dirty="0">
                <a:solidFill>
                  <a:srgbClr val="FFFFFF"/>
                </a:solidFill>
                <a:latin typeface="Calibri"/>
                <a:cs typeface="Calibri"/>
              </a:rPr>
              <a:t>p</a:t>
            </a:r>
            <a:r>
              <a:rPr sz="1400" spc="-10" dirty="0">
                <a:solidFill>
                  <a:srgbClr val="FFFFFF"/>
                </a:solidFill>
                <a:latin typeface="Calibri"/>
                <a:cs typeface="Calibri"/>
              </a:rPr>
              <a:t>re</a:t>
            </a:r>
            <a:r>
              <a:rPr sz="1400" spc="50" dirty="0">
                <a:solidFill>
                  <a:srgbClr val="FFFFFF"/>
                </a:solidFill>
                <a:latin typeface="Calibri"/>
                <a:cs typeface="Calibri"/>
              </a:rPr>
              <a:t>v</a:t>
            </a:r>
            <a:r>
              <a:rPr sz="1400" spc="15" dirty="0">
                <a:solidFill>
                  <a:srgbClr val="FFFFFF"/>
                </a:solidFill>
                <a:latin typeface="Calibri"/>
                <a:cs typeface="Calibri"/>
              </a:rPr>
              <a:t>i</a:t>
            </a:r>
            <a:r>
              <a:rPr sz="1400" dirty="0">
                <a:solidFill>
                  <a:srgbClr val="FFFFFF"/>
                </a:solidFill>
                <a:latin typeface="Calibri"/>
                <a:cs typeface="Calibri"/>
              </a:rPr>
              <a:t>o</a:t>
            </a:r>
            <a:r>
              <a:rPr sz="1400" spc="30" dirty="0">
                <a:solidFill>
                  <a:srgbClr val="FFFFFF"/>
                </a:solidFill>
                <a:latin typeface="Calibri"/>
                <a:cs typeface="Calibri"/>
              </a:rPr>
              <a:t>us</a:t>
            </a:r>
            <a:r>
              <a:rPr sz="1400" spc="45" dirty="0">
                <a:solidFill>
                  <a:srgbClr val="FFFFFF"/>
                </a:solidFill>
                <a:latin typeface="Calibri"/>
                <a:cs typeface="Calibri"/>
              </a:rPr>
              <a:t> </a:t>
            </a:r>
            <a:r>
              <a:rPr sz="1400" spc="20" dirty="0">
                <a:solidFill>
                  <a:srgbClr val="FFFFFF"/>
                </a:solidFill>
                <a:latin typeface="Calibri"/>
                <a:cs typeface="Calibri"/>
              </a:rPr>
              <a:t>y</a:t>
            </a:r>
            <a:r>
              <a:rPr sz="1400" spc="-10" dirty="0">
                <a:solidFill>
                  <a:srgbClr val="FFFFFF"/>
                </a:solidFill>
                <a:latin typeface="Calibri"/>
                <a:cs typeface="Calibri"/>
              </a:rPr>
              <a:t>e</a:t>
            </a:r>
            <a:r>
              <a:rPr sz="1400" spc="110" dirty="0">
                <a:solidFill>
                  <a:srgbClr val="FFFFFF"/>
                </a:solidFill>
                <a:latin typeface="Calibri"/>
                <a:cs typeface="Calibri"/>
              </a:rPr>
              <a:t>a</a:t>
            </a:r>
            <a:r>
              <a:rPr sz="1400" spc="-15" dirty="0">
                <a:solidFill>
                  <a:srgbClr val="FFFFFF"/>
                </a:solidFill>
                <a:latin typeface="Calibri"/>
                <a:cs typeface="Calibri"/>
              </a:rPr>
              <a:t>r</a:t>
            </a:r>
            <a:r>
              <a:rPr sz="1400" spc="35" dirty="0">
                <a:solidFill>
                  <a:srgbClr val="FFFFFF"/>
                </a:solidFill>
                <a:latin typeface="Calibri"/>
                <a:cs typeface="Calibri"/>
              </a:rPr>
              <a:t> </a:t>
            </a:r>
            <a:r>
              <a:rPr sz="1400" spc="10" dirty="0">
                <a:solidFill>
                  <a:srgbClr val="FFFFFF"/>
                </a:solidFill>
                <a:latin typeface="Calibri"/>
                <a:cs typeface="Calibri"/>
              </a:rPr>
              <a:t>in</a:t>
            </a:r>
            <a:endParaRPr sz="1400" dirty="0">
              <a:latin typeface="Calibri"/>
              <a:cs typeface="Calibri"/>
            </a:endParaRPr>
          </a:p>
          <a:p>
            <a:pPr algn="ctr">
              <a:lnSpc>
                <a:spcPts val="1520"/>
              </a:lnSpc>
            </a:pPr>
            <a:r>
              <a:rPr sz="1400" spc="70" dirty="0">
                <a:solidFill>
                  <a:srgbClr val="FFFFFF"/>
                </a:solidFill>
                <a:latin typeface="Calibri"/>
                <a:cs typeface="Calibri"/>
              </a:rPr>
              <a:t>J</a:t>
            </a:r>
            <a:r>
              <a:rPr sz="1400" spc="110" dirty="0">
                <a:solidFill>
                  <a:srgbClr val="FFFFFF"/>
                </a:solidFill>
                <a:latin typeface="Calibri"/>
                <a:cs typeface="Calibri"/>
              </a:rPr>
              <a:t>a</a:t>
            </a:r>
            <a:r>
              <a:rPr sz="1400" spc="-5" dirty="0">
                <a:solidFill>
                  <a:srgbClr val="FFFFFF"/>
                </a:solidFill>
                <a:latin typeface="Calibri"/>
                <a:cs typeface="Calibri"/>
              </a:rPr>
              <a:t>n</a:t>
            </a:r>
            <a:r>
              <a:rPr sz="1400" spc="-10" dirty="0">
                <a:solidFill>
                  <a:srgbClr val="FFFFFF"/>
                </a:solidFill>
                <a:latin typeface="Calibri"/>
                <a:cs typeface="Calibri"/>
              </a:rPr>
              <a:t>u</a:t>
            </a:r>
            <a:r>
              <a:rPr sz="1400" spc="110" dirty="0">
                <a:solidFill>
                  <a:srgbClr val="FFFFFF"/>
                </a:solidFill>
                <a:latin typeface="Calibri"/>
                <a:cs typeface="Calibri"/>
              </a:rPr>
              <a:t>a</a:t>
            </a:r>
            <a:r>
              <a:rPr sz="1400" spc="-15" dirty="0">
                <a:solidFill>
                  <a:srgbClr val="FFFFFF"/>
                </a:solidFill>
                <a:latin typeface="Calibri"/>
                <a:cs typeface="Calibri"/>
              </a:rPr>
              <a:t>r</a:t>
            </a:r>
            <a:r>
              <a:rPr sz="1400" spc="40" dirty="0">
                <a:solidFill>
                  <a:srgbClr val="FFFFFF"/>
                </a:solidFill>
                <a:latin typeface="Calibri"/>
                <a:cs typeface="Calibri"/>
              </a:rPr>
              <a:t>y</a:t>
            </a:r>
            <a:r>
              <a:rPr lang="en-US" sz="1400" spc="40" dirty="0">
                <a:solidFill>
                  <a:srgbClr val="FFFFFF"/>
                </a:solidFill>
                <a:latin typeface="Calibri"/>
                <a:cs typeface="Calibri"/>
              </a:rPr>
              <a:t> &amp; Prepare Annual Financial Statement / Draft budget</a:t>
            </a:r>
          </a:p>
        </p:txBody>
      </p:sp>
      <p:sp>
        <p:nvSpPr>
          <p:cNvPr id="11" name="object 11"/>
          <p:cNvSpPr/>
          <p:nvPr/>
        </p:nvSpPr>
        <p:spPr>
          <a:xfrm>
            <a:off x="4461700" y="2658348"/>
            <a:ext cx="829310" cy="828040"/>
          </a:xfrm>
          <a:custGeom>
            <a:avLst/>
            <a:gdLst/>
            <a:ahLst/>
            <a:cxnLst/>
            <a:rect l="l" t="t" r="r" b="b"/>
            <a:pathLst>
              <a:path w="829310" h="828039">
                <a:moveTo>
                  <a:pt x="414527" y="0"/>
                </a:moveTo>
                <a:lnTo>
                  <a:pt x="347278" y="5416"/>
                </a:lnTo>
                <a:lnTo>
                  <a:pt x="283488" y="21098"/>
                </a:lnTo>
                <a:lnTo>
                  <a:pt x="224009" y="46192"/>
                </a:lnTo>
                <a:lnTo>
                  <a:pt x="169694" y="79845"/>
                </a:lnTo>
                <a:lnTo>
                  <a:pt x="121396" y="121205"/>
                </a:lnTo>
                <a:lnTo>
                  <a:pt x="79967" y="169420"/>
                </a:lnTo>
                <a:lnTo>
                  <a:pt x="46260" y="223635"/>
                </a:lnTo>
                <a:lnTo>
                  <a:pt x="21128" y="283000"/>
                </a:lnTo>
                <a:lnTo>
                  <a:pt x="5424" y="346661"/>
                </a:lnTo>
                <a:lnTo>
                  <a:pt x="0" y="413765"/>
                </a:lnTo>
                <a:lnTo>
                  <a:pt x="1373" y="447695"/>
                </a:lnTo>
                <a:lnTo>
                  <a:pt x="12044" y="513184"/>
                </a:lnTo>
                <a:lnTo>
                  <a:pt x="32569" y="574803"/>
                </a:lnTo>
                <a:lnTo>
                  <a:pt x="62095" y="631700"/>
                </a:lnTo>
                <a:lnTo>
                  <a:pt x="99769" y="683022"/>
                </a:lnTo>
                <a:lnTo>
                  <a:pt x="144739" y="727916"/>
                </a:lnTo>
                <a:lnTo>
                  <a:pt x="196153" y="765529"/>
                </a:lnTo>
                <a:lnTo>
                  <a:pt x="253156" y="795010"/>
                </a:lnTo>
                <a:lnTo>
                  <a:pt x="314897" y="815504"/>
                </a:lnTo>
                <a:lnTo>
                  <a:pt x="380524" y="826160"/>
                </a:lnTo>
                <a:lnTo>
                  <a:pt x="414527" y="827531"/>
                </a:lnTo>
                <a:lnTo>
                  <a:pt x="448531" y="826160"/>
                </a:lnTo>
                <a:lnTo>
                  <a:pt x="514158" y="815504"/>
                </a:lnTo>
                <a:lnTo>
                  <a:pt x="575899" y="795010"/>
                </a:lnTo>
                <a:lnTo>
                  <a:pt x="632902" y="765529"/>
                </a:lnTo>
                <a:lnTo>
                  <a:pt x="684316" y="727916"/>
                </a:lnTo>
                <a:lnTo>
                  <a:pt x="729286" y="683022"/>
                </a:lnTo>
                <a:lnTo>
                  <a:pt x="766960" y="631700"/>
                </a:lnTo>
                <a:lnTo>
                  <a:pt x="796486" y="574803"/>
                </a:lnTo>
                <a:lnTo>
                  <a:pt x="817011" y="513184"/>
                </a:lnTo>
                <a:lnTo>
                  <a:pt x="827682" y="447695"/>
                </a:lnTo>
                <a:lnTo>
                  <a:pt x="829055" y="413765"/>
                </a:lnTo>
                <a:lnTo>
                  <a:pt x="827682" y="379836"/>
                </a:lnTo>
                <a:lnTo>
                  <a:pt x="817011" y="314347"/>
                </a:lnTo>
                <a:lnTo>
                  <a:pt x="796486" y="252728"/>
                </a:lnTo>
                <a:lnTo>
                  <a:pt x="766960" y="195831"/>
                </a:lnTo>
                <a:lnTo>
                  <a:pt x="729286" y="144509"/>
                </a:lnTo>
                <a:lnTo>
                  <a:pt x="684316" y="99615"/>
                </a:lnTo>
                <a:lnTo>
                  <a:pt x="632902" y="62002"/>
                </a:lnTo>
                <a:lnTo>
                  <a:pt x="575899" y="32521"/>
                </a:lnTo>
                <a:lnTo>
                  <a:pt x="514158" y="12027"/>
                </a:lnTo>
                <a:lnTo>
                  <a:pt x="448531" y="1371"/>
                </a:lnTo>
                <a:lnTo>
                  <a:pt x="414527" y="0"/>
                </a:lnTo>
                <a:close/>
              </a:path>
            </a:pathLst>
          </a:custGeom>
          <a:solidFill>
            <a:schemeClr val="bg1"/>
          </a:solidFill>
        </p:spPr>
        <p:txBody>
          <a:bodyPr wrap="square" lIns="0" tIns="0" rIns="0" bIns="0" rtlCol="0"/>
          <a:lstStyle/>
          <a:p>
            <a:endParaRPr/>
          </a:p>
        </p:txBody>
      </p:sp>
      <p:sp>
        <p:nvSpPr>
          <p:cNvPr id="12" name="object 12"/>
          <p:cNvSpPr/>
          <p:nvPr/>
        </p:nvSpPr>
        <p:spPr>
          <a:xfrm>
            <a:off x="6132012" y="2285735"/>
            <a:ext cx="2368550" cy="3939540"/>
          </a:xfrm>
          <a:custGeom>
            <a:avLst/>
            <a:gdLst/>
            <a:ahLst/>
            <a:cxnLst/>
            <a:rect l="l" t="t" r="r" b="b"/>
            <a:pathLst>
              <a:path w="2368550" h="3939540">
                <a:moveTo>
                  <a:pt x="0" y="3939540"/>
                </a:moveTo>
                <a:lnTo>
                  <a:pt x="2368296" y="3939540"/>
                </a:lnTo>
                <a:lnTo>
                  <a:pt x="2368296" y="0"/>
                </a:lnTo>
                <a:lnTo>
                  <a:pt x="0" y="0"/>
                </a:lnTo>
                <a:lnTo>
                  <a:pt x="0" y="3939540"/>
                </a:lnTo>
                <a:close/>
              </a:path>
            </a:pathLst>
          </a:custGeom>
          <a:solidFill>
            <a:srgbClr val="C00000"/>
          </a:solidFill>
        </p:spPr>
        <p:txBody>
          <a:bodyPr wrap="square" lIns="0" tIns="0" rIns="0" bIns="0" rtlCol="0"/>
          <a:lstStyle/>
          <a:p>
            <a:endParaRPr/>
          </a:p>
        </p:txBody>
      </p:sp>
      <p:sp>
        <p:nvSpPr>
          <p:cNvPr id="13" name="object 13"/>
          <p:cNvSpPr txBox="1"/>
          <p:nvPr/>
        </p:nvSpPr>
        <p:spPr>
          <a:xfrm>
            <a:off x="6226555" y="3756474"/>
            <a:ext cx="2187575" cy="2949525"/>
          </a:xfrm>
          <a:prstGeom prst="rect">
            <a:avLst/>
          </a:prstGeom>
        </p:spPr>
        <p:txBody>
          <a:bodyPr vert="horz" wrap="square" lIns="0" tIns="0" rIns="0" bIns="0" rtlCol="0">
            <a:spAutoFit/>
          </a:bodyPr>
          <a:lstStyle/>
          <a:p>
            <a:pPr algn="ctr">
              <a:lnSpc>
                <a:spcPts val="2280"/>
              </a:lnSpc>
            </a:pPr>
            <a:r>
              <a:rPr lang="en-US" sz="2000" b="1" spc="50" dirty="0">
                <a:solidFill>
                  <a:srgbClr val="FFFFFF"/>
                </a:solidFill>
                <a:latin typeface="Calibri"/>
                <a:cs typeface="Calibri"/>
              </a:rPr>
              <a:t>Internal Financial </a:t>
            </a:r>
            <a:endParaRPr sz="2000" b="1" dirty="0">
              <a:latin typeface="Calibri"/>
              <a:cs typeface="Calibri"/>
            </a:endParaRPr>
          </a:p>
          <a:p>
            <a:pPr marL="1270" algn="ctr">
              <a:lnSpc>
                <a:spcPts val="2280"/>
              </a:lnSpc>
            </a:pPr>
            <a:r>
              <a:rPr sz="2000" b="1" spc="55" dirty="0">
                <a:solidFill>
                  <a:srgbClr val="FFFFFF"/>
                </a:solidFill>
                <a:latin typeface="Calibri"/>
                <a:cs typeface="Calibri"/>
              </a:rPr>
              <a:t>R</a:t>
            </a:r>
            <a:r>
              <a:rPr sz="2000" b="1" spc="-20" dirty="0">
                <a:solidFill>
                  <a:srgbClr val="FFFFFF"/>
                </a:solidFill>
                <a:latin typeface="Calibri"/>
                <a:cs typeface="Calibri"/>
              </a:rPr>
              <a:t>e</a:t>
            </a:r>
            <a:r>
              <a:rPr sz="2000" b="1" spc="25" dirty="0">
                <a:solidFill>
                  <a:srgbClr val="FFFFFF"/>
                </a:solidFill>
                <a:latin typeface="Calibri"/>
                <a:cs typeface="Calibri"/>
              </a:rPr>
              <a:t>vi</a:t>
            </a:r>
            <a:r>
              <a:rPr sz="2000" b="1" spc="30" dirty="0">
                <a:solidFill>
                  <a:srgbClr val="FFFFFF"/>
                </a:solidFill>
                <a:latin typeface="Calibri"/>
                <a:cs typeface="Calibri"/>
              </a:rPr>
              <a:t>e</a:t>
            </a:r>
            <a:r>
              <a:rPr sz="2000" b="1" spc="85" dirty="0">
                <a:solidFill>
                  <a:srgbClr val="FFFFFF"/>
                </a:solidFill>
                <a:latin typeface="Calibri"/>
                <a:cs typeface="Calibri"/>
              </a:rPr>
              <a:t>w</a:t>
            </a:r>
            <a:r>
              <a:rPr sz="2000" b="1" spc="65" dirty="0">
                <a:solidFill>
                  <a:srgbClr val="FFFFFF"/>
                </a:solidFill>
                <a:latin typeface="Calibri"/>
                <a:cs typeface="Calibri"/>
              </a:rPr>
              <a:t> </a:t>
            </a:r>
            <a:endParaRPr lang="en-US" sz="2000" b="1" spc="65" dirty="0">
              <a:solidFill>
                <a:srgbClr val="FFFFFF"/>
              </a:solidFill>
              <a:latin typeface="Calibri"/>
              <a:cs typeface="Calibri"/>
            </a:endParaRPr>
          </a:p>
          <a:p>
            <a:pPr marL="213360" marR="207010" indent="67310">
              <a:lnSpc>
                <a:spcPts val="1510"/>
              </a:lnSpc>
              <a:spcBef>
                <a:spcPts val="890"/>
              </a:spcBef>
              <a:buClr>
                <a:srgbClr val="FFFFFF"/>
              </a:buClr>
              <a:buFont typeface="Arial"/>
              <a:buChar char="•"/>
              <a:tabLst>
                <a:tab pos="395605" algn="l"/>
              </a:tabLst>
            </a:pPr>
            <a:r>
              <a:rPr lang="en-US" sz="1400" spc="25" dirty="0">
                <a:solidFill>
                  <a:srgbClr val="FFFFFF"/>
                </a:solidFill>
                <a:latin typeface="Calibri"/>
                <a:cs typeface="Calibri"/>
              </a:rPr>
              <a:t>Insertion of grant and aid programs.</a:t>
            </a:r>
          </a:p>
          <a:p>
            <a:pPr marL="213360" marR="207010" indent="67310">
              <a:lnSpc>
                <a:spcPts val="1510"/>
              </a:lnSpc>
              <a:spcBef>
                <a:spcPts val="890"/>
              </a:spcBef>
              <a:buClr>
                <a:srgbClr val="FFFFFF"/>
              </a:buClr>
              <a:buFont typeface="Arial"/>
              <a:buChar char="•"/>
              <a:tabLst>
                <a:tab pos="395605" algn="l"/>
              </a:tabLst>
            </a:pPr>
            <a:r>
              <a:rPr lang="en-US" sz="1400" spc="25" dirty="0">
                <a:solidFill>
                  <a:srgbClr val="FFFFFF"/>
                </a:solidFill>
                <a:latin typeface="Calibri"/>
                <a:cs typeface="Calibri"/>
              </a:rPr>
              <a:t>Adjusting budges based upon available revenues and governing body goals regarding services and tax rate.</a:t>
            </a:r>
            <a:endParaRPr lang="en-US" sz="1400" dirty="0">
              <a:latin typeface="Calibri"/>
              <a:cs typeface="Calibri"/>
            </a:endParaRPr>
          </a:p>
          <a:p>
            <a:pPr marL="1270" algn="ctr">
              <a:lnSpc>
                <a:spcPts val="2280"/>
              </a:lnSpc>
            </a:pPr>
            <a:endParaRPr lang="en-US" sz="2000" spc="65" dirty="0">
              <a:solidFill>
                <a:srgbClr val="FFFFFF"/>
              </a:solidFill>
              <a:latin typeface="Calibri"/>
              <a:cs typeface="Calibri"/>
            </a:endParaRPr>
          </a:p>
          <a:p>
            <a:pPr marL="1270" algn="ctr">
              <a:lnSpc>
                <a:spcPts val="2280"/>
              </a:lnSpc>
            </a:pPr>
            <a:endParaRPr lang="en-US" sz="2000" spc="65" dirty="0">
              <a:solidFill>
                <a:srgbClr val="FFFFFF"/>
              </a:solidFill>
              <a:latin typeface="Calibri"/>
              <a:cs typeface="Calibri"/>
            </a:endParaRPr>
          </a:p>
        </p:txBody>
      </p:sp>
      <p:sp>
        <p:nvSpPr>
          <p:cNvPr id="14" name="object 14"/>
          <p:cNvSpPr/>
          <p:nvPr/>
        </p:nvSpPr>
        <p:spPr>
          <a:xfrm>
            <a:off x="6883071" y="2658348"/>
            <a:ext cx="829310" cy="828040"/>
          </a:xfrm>
          <a:custGeom>
            <a:avLst/>
            <a:gdLst/>
            <a:ahLst/>
            <a:cxnLst/>
            <a:rect l="l" t="t" r="r" b="b"/>
            <a:pathLst>
              <a:path w="829309" h="828039">
                <a:moveTo>
                  <a:pt x="414527" y="0"/>
                </a:moveTo>
                <a:lnTo>
                  <a:pt x="347278" y="5416"/>
                </a:lnTo>
                <a:lnTo>
                  <a:pt x="283488" y="21098"/>
                </a:lnTo>
                <a:lnTo>
                  <a:pt x="224009" y="46192"/>
                </a:lnTo>
                <a:lnTo>
                  <a:pt x="169694" y="79845"/>
                </a:lnTo>
                <a:lnTo>
                  <a:pt x="121396" y="121205"/>
                </a:lnTo>
                <a:lnTo>
                  <a:pt x="79967" y="169420"/>
                </a:lnTo>
                <a:lnTo>
                  <a:pt x="46260" y="223635"/>
                </a:lnTo>
                <a:lnTo>
                  <a:pt x="21128" y="283000"/>
                </a:lnTo>
                <a:lnTo>
                  <a:pt x="5424" y="346661"/>
                </a:lnTo>
                <a:lnTo>
                  <a:pt x="0" y="413765"/>
                </a:lnTo>
                <a:lnTo>
                  <a:pt x="1373" y="447695"/>
                </a:lnTo>
                <a:lnTo>
                  <a:pt x="12044" y="513184"/>
                </a:lnTo>
                <a:lnTo>
                  <a:pt x="32569" y="574803"/>
                </a:lnTo>
                <a:lnTo>
                  <a:pt x="62095" y="631700"/>
                </a:lnTo>
                <a:lnTo>
                  <a:pt x="99769" y="683022"/>
                </a:lnTo>
                <a:lnTo>
                  <a:pt x="144739" y="727916"/>
                </a:lnTo>
                <a:lnTo>
                  <a:pt x="196153" y="765529"/>
                </a:lnTo>
                <a:lnTo>
                  <a:pt x="253156" y="795010"/>
                </a:lnTo>
                <a:lnTo>
                  <a:pt x="314897" y="815504"/>
                </a:lnTo>
                <a:lnTo>
                  <a:pt x="380524" y="826160"/>
                </a:lnTo>
                <a:lnTo>
                  <a:pt x="414527" y="827531"/>
                </a:lnTo>
                <a:lnTo>
                  <a:pt x="448531" y="826160"/>
                </a:lnTo>
                <a:lnTo>
                  <a:pt x="514158" y="815504"/>
                </a:lnTo>
                <a:lnTo>
                  <a:pt x="575899" y="795010"/>
                </a:lnTo>
                <a:lnTo>
                  <a:pt x="632902" y="765529"/>
                </a:lnTo>
                <a:lnTo>
                  <a:pt x="684316" y="727916"/>
                </a:lnTo>
                <a:lnTo>
                  <a:pt x="729286" y="683022"/>
                </a:lnTo>
                <a:lnTo>
                  <a:pt x="766960" y="631700"/>
                </a:lnTo>
                <a:lnTo>
                  <a:pt x="796486" y="574803"/>
                </a:lnTo>
                <a:lnTo>
                  <a:pt x="817011" y="513184"/>
                </a:lnTo>
                <a:lnTo>
                  <a:pt x="827682" y="447695"/>
                </a:lnTo>
                <a:lnTo>
                  <a:pt x="829055" y="413765"/>
                </a:lnTo>
                <a:lnTo>
                  <a:pt x="827682" y="379836"/>
                </a:lnTo>
                <a:lnTo>
                  <a:pt x="817011" y="314347"/>
                </a:lnTo>
                <a:lnTo>
                  <a:pt x="796486" y="252728"/>
                </a:lnTo>
                <a:lnTo>
                  <a:pt x="766960" y="195831"/>
                </a:lnTo>
                <a:lnTo>
                  <a:pt x="729286" y="144509"/>
                </a:lnTo>
                <a:lnTo>
                  <a:pt x="684316" y="99615"/>
                </a:lnTo>
                <a:lnTo>
                  <a:pt x="632902" y="62002"/>
                </a:lnTo>
                <a:lnTo>
                  <a:pt x="575899" y="32521"/>
                </a:lnTo>
                <a:lnTo>
                  <a:pt x="514158" y="12027"/>
                </a:lnTo>
                <a:lnTo>
                  <a:pt x="448531" y="1371"/>
                </a:lnTo>
                <a:lnTo>
                  <a:pt x="414527" y="0"/>
                </a:lnTo>
                <a:close/>
              </a:path>
            </a:pathLst>
          </a:custGeom>
          <a:solidFill>
            <a:schemeClr val="bg1"/>
          </a:solidFill>
        </p:spPr>
        <p:txBody>
          <a:bodyPr wrap="square" lIns="0" tIns="0" rIns="0" bIns="0" rtlCol="0"/>
          <a:lstStyle/>
          <a:p>
            <a:endParaRPr/>
          </a:p>
        </p:txBody>
      </p:sp>
      <p:sp>
        <p:nvSpPr>
          <p:cNvPr id="15" name="object 15"/>
          <p:cNvSpPr/>
          <p:nvPr/>
        </p:nvSpPr>
        <p:spPr>
          <a:xfrm>
            <a:off x="8576895" y="2276384"/>
            <a:ext cx="2367280" cy="3939540"/>
          </a:xfrm>
          <a:custGeom>
            <a:avLst/>
            <a:gdLst/>
            <a:ahLst/>
            <a:cxnLst/>
            <a:rect l="l" t="t" r="r" b="b"/>
            <a:pathLst>
              <a:path w="2367279" h="3939540">
                <a:moveTo>
                  <a:pt x="0" y="3939540"/>
                </a:moveTo>
                <a:lnTo>
                  <a:pt x="2366772" y="3939540"/>
                </a:lnTo>
                <a:lnTo>
                  <a:pt x="2366772" y="0"/>
                </a:lnTo>
                <a:lnTo>
                  <a:pt x="0" y="0"/>
                </a:lnTo>
                <a:lnTo>
                  <a:pt x="0" y="3939540"/>
                </a:lnTo>
                <a:close/>
              </a:path>
            </a:pathLst>
          </a:custGeom>
          <a:solidFill>
            <a:srgbClr val="C00000"/>
          </a:solidFill>
        </p:spPr>
        <p:txBody>
          <a:bodyPr wrap="square" lIns="0" tIns="0" rIns="0" bIns="0" rtlCol="0"/>
          <a:lstStyle/>
          <a:p>
            <a:endParaRPr/>
          </a:p>
        </p:txBody>
      </p:sp>
      <p:sp>
        <p:nvSpPr>
          <p:cNvPr id="16" name="object 16"/>
          <p:cNvSpPr txBox="1"/>
          <p:nvPr/>
        </p:nvSpPr>
        <p:spPr>
          <a:xfrm>
            <a:off x="8670417" y="3698766"/>
            <a:ext cx="2172970" cy="2385268"/>
          </a:xfrm>
          <a:prstGeom prst="rect">
            <a:avLst/>
          </a:prstGeom>
        </p:spPr>
        <p:txBody>
          <a:bodyPr vert="horz" wrap="square" lIns="0" tIns="0" rIns="0" bIns="0" rtlCol="0">
            <a:spAutoFit/>
          </a:bodyPr>
          <a:lstStyle/>
          <a:p>
            <a:pPr algn="ctr">
              <a:lnSpc>
                <a:spcPts val="2280"/>
              </a:lnSpc>
            </a:pPr>
            <a:r>
              <a:rPr lang="en-US" sz="2000" b="1" spc="40" dirty="0">
                <a:solidFill>
                  <a:srgbClr val="FFFFFF"/>
                </a:solidFill>
                <a:latin typeface="Calibri"/>
                <a:cs typeface="Calibri"/>
              </a:rPr>
              <a:t>Township Committee</a:t>
            </a:r>
            <a:r>
              <a:rPr sz="2000" b="1" spc="70" dirty="0">
                <a:solidFill>
                  <a:srgbClr val="FFFFFF"/>
                </a:solidFill>
                <a:latin typeface="Calibri"/>
                <a:cs typeface="Calibri"/>
              </a:rPr>
              <a:t> </a:t>
            </a:r>
            <a:r>
              <a:rPr sz="2000" b="1" spc="55" dirty="0">
                <a:solidFill>
                  <a:srgbClr val="FFFFFF"/>
                </a:solidFill>
                <a:latin typeface="Calibri"/>
                <a:cs typeface="Calibri"/>
              </a:rPr>
              <a:t>R</a:t>
            </a:r>
            <a:r>
              <a:rPr sz="2000" b="1" spc="-15" dirty="0">
                <a:solidFill>
                  <a:srgbClr val="FFFFFF"/>
                </a:solidFill>
                <a:latin typeface="Calibri"/>
                <a:cs typeface="Calibri"/>
              </a:rPr>
              <a:t>e</a:t>
            </a:r>
            <a:r>
              <a:rPr sz="2000" b="1" spc="65" dirty="0">
                <a:solidFill>
                  <a:srgbClr val="FFFFFF"/>
                </a:solidFill>
                <a:latin typeface="Calibri"/>
                <a:cs typeface="Calibri"/>
              </a:rPr>
              <a:t>v</a:t>
            </a:r>
            <a:r>
              <a:rPr sz="2000" b="1" spc="40" dirty="0">
                <a:solidFill>
                  <a:srgbClr val="FFFFFF"/>
                </a:solidFill>
                <a:latin typeface="Calibri"/>
                <a:cs typeface="Calibri"/>
              </a:rPr>
              <a:t>i</a:t>
            </a:r>
            <a:r>
              <a:rPr sz="2000" b="1" spc="-5" dirty="0">
                <a:solidFill>
                  <a:srgbClr val="FFFFFF"/>
                </a:solidFill>
                <a:latin typeface="Calibri"/>
                <a:cs typeface="Calibri"/>
              </a:rPr>
              <a:t>e</a:t>
            </a:r>
            <a:r>
              <a:rPr sz="2000" b="1" spc="85" dirty="0">
                <a:solidFill>
                  <a:srgbClr val="FFFFFF"/>
                </a:solidFill>
                <a:latin typeface="Calibri"/>
                <a:cs typeface="Calibri"/>
              </a:rPr>
              <a:t>w</a:t>
            </a:r>
            <a:r>
              <a:rPr sz="2000" b="1" spc="65" dirty="0">
                <a:solidFill>
                  <a:srgbClr val="FFFFFF"/>
                </a:solidFill>
                <a:latin typeface="Calibri"/>
                <a:cs typeface="Calibri"/>
              </a:rPr>
              <a:t> </a:t>
            </a:r>
            <a:endParaRPr lang="en-US" sz="2000" b="1" spc="65" dirty="0">
              <a:solidFill>
                <a:srgbClr val="FFFFFF"/>
              </a:solidFill>
              <a:latin typeface="Calibri"/>
              <a:cs typeface="Calibri"/>
            </a:endParaRPr>
          </a:p>
          <a:p>
            <a:pPr algn="ctr">
              <a:lnSpc>
                <a:spcPts val="2280"/>
              </a:lnSpc>
            </a:pPr>
            <a:endParaRPr lang="en-US" sz="1400" spc="65" dirty="0">
              <a:solidFill>
                <a:srgbClr val="FFFFFF"/>
              </a:solidFill>
              <a:latin typeface="Calibri"/>
              <a:cs typeface="Calibri"/>
            </a:endParaRPr>
          </a:p>
          <a:p>
            <a:pPr marL="213360" marR="207010" indent="67310">
              <a:lnSpc>
                <a:spcPts val="1510"/>
              </a:lnSpc>
              <a:spcBef>
                <a:spcPts val="890"/>
              </a:spcBef>
              <a:buClr>
                <a:srgbClr val="FFFFFF"/>
              </a:buClr>
              <a:buFont typeface="Arial"/>
              <a:buChar char="•"/>
              <a:tabLst>
                <a:tab pos="395605" algn="l"/>
              </a:tabLst>
            </a:pPr>
            <a:r>
              <a:rPr lang="en-US" sz="1400" spc="25" dirty="0">
                <a:solidFill>
                  <a:srgbClr val="FFFFFF"/>
                </a:solidFill>
                <a:latin typeface="Calibri"/>
                <a:cs typeface="Calibri"/>
              </a:rPr>
              <a:t>Public Budget / Financial Condition workshop</a:t>
            </a:r>
          </a:p>
          <a:p>
            <a:pPr marL="213360" marR="207010" indent="67310">
              <a:lnSpc>
                <a:spcPts val="1510"/>
              </a:lnSpc>
              <a:spcBef>
                <a:spcPts val="890"/>
              </a:spcBef>
              <a:buClr>
                <a:srgbClr val="FFFFFF"/>
              </a:buClr>
              <a:buFont typeface="Arial"/>
              <a:buChar char="•"/>
              <a:tabLst>
                <a:tab pos="395605" algn="l"/>
              </a:tabLst>
            </a:pPr>
            <a:r>
              <a:rPr lang="en-US" sz="1400" spc="25" dirty="0">
                <a:solidFill>
                  <a:srgbClr val="FFFFFF"/>
                </a:solidFill>
                <a:latin typeface="Calibri"/>
                <a:cs typeface="Calibri"/>
              </a:rPr>
              <a:t>Budget Introduction</a:t>
            </a:r>
          </a:p>
          <a:p>
            <a:pPr marL="213360" marR="207010" indent="67310">
              <a:lnSpc>
                <a:spcPts val="1510"/>
              </a:lnSpc>
              <a:spcBef>
                <a:spcPts val="890"/>
              </a:spcBef>
              <a:buClr>
                <a:srgbClr val="FFFFFF"/>
              </a:buClr>
              <a:buFont typeface="Arial"/>
              <a:buChar char="•"/>
              <a:tabLst>
                <a:tab pos="395605" algn="l"/>
              </a:tabLst>
            </a:pPr>
            <a:r>
              <a:rPr lang="en-US" sz="1400" spc="25" dirty="0">
                <a:solidFill>
                  <a:srgbClr val="FFFFFF"/>
                </a:solidFill>
                <a:latin typeface="Calibri"/>
                <a:cs typeface="Calibri"/>
              </a:rPr>
              <a:t>Budget Hearing  / Adoption</a:t>
            </a:r>
            <a:endParaRPr lang="en-US" sz="2000" spc="65" dirty="0">
              <a:solidFill>
                <a:srgbClr val="FFFFFF"/>
              </a:solidFill>
              <a:latin typeface="Calibri"/>
              <a:cs typeface="Calibri"/>
            </a:endParaRPr>
          </a:p>
        </p:txBody>
      </p:sp>
      <p:sp>
        <p:nvSpPr>
          <p:cNvPr id="17" name="object 17"/>
          <p:cNvSpPr/>
          <p:nvPr/>
        </p:nvSpPr>
        <p:spPr>
          <a:xfrm>
            <a:off x="9342882" y="2618629"/>
            <a:ext cx="828040" cy="828040"/>
          </a:xfrm>
          <a:custGeom>
            <a:avLst/>
            <a:gdLst/>
            <a:ahLst/>
            <a:cxnLst/>
            <a:rect l="l" t="t" r="r" b="b"/>
            <a:pathLst>
              <a:path w="828040" h="828039">
                <a:moveTo>
                  <a:pt x="413765" y="0"/>
                </a:moveTo>
                <a:lnTo>
                  <a:pt x="346661" y="5416"/>
                </a:lnTo>
                <a:lnTo>
                  <a:pt x="283000" y="21098"/>
                </a:lnTo>
                <a:lnTo>
                  <a:pt x="223635" y="46192"/>
                </a:lnTo>
                <a:lnTo>
                  <a:pt x="169420" y="79845"/>
                </a:lnTo>
                <a:lnTo>
                  <a:pt x="121205" y="121205"/>
                </a:lnTo>
                <a:lnTo>
                  <a:pt x="79845" y="169420"/>
                </a:lnTo>
                <a:lnTo>
                  <a:pt x="46192" y="223635"/>
                </a:lnTo>
                <a:lnTo>
                  <a:pt x="21098" y="283000"/>
                </a:lnTo>
                <a:lnTo>
                  <a:pt x="5416" y="346661"/>
                </a:lnTo>
                <a:lnTo>
                  <a:pt x="0" y="413765"/>
                </a:lnTo>
                <a:lnTo>
                  <a:pt x="1371" y="447695"/>
                </a:lnTo>
                <a:lnTo>
                  <a:pt x="12027" y="513184"/>
                </a:lnTo>
                <a:lnTo>
                  <a:pt x="32521" y="574803"/>
                </a:lnTo>
                <a:lnTo>
                  <a:pt x="62002" y="631700"/>
                </a:lnTo>
                <a:lnTo>
                  <a:pt x="99615" y="683022"/>
                </a:lnTo>
                <a:lnTo>
                  <a:pt x="144509" y="727916"/>
                </a:lnTo>
                <a:lnTo>
                  <a:pt x="195831" y="765529"/>
                </a:lnTo>
                <a:lnTo>
                  <a:pt x="252728" y="795010"/>
                </a:lnTo>
                <a:lnTo>
                  <a:pt x="314347" y="815504"/>
                </a:lnTo>
                <a:lnTo>
                  <a:pt x="379836" y="826160"/>
                </a:lnTo>
                <a:lnTo>
                  <a:pt x="413765" y="827531"/>
                </a:lnTo>
                <a:lnTo>
                  <a:pt x="447695" y="826160"/>
                </a:lnTo>
                <a:lnTo>
                  <a:pt x="513184" y="815504"/>
                </a:lnTo>
                <a:lnTo>
                  <a:pt x="574803" y="795010"/>
                </a:lnTo>
                <a:lnTo>
                  <a:pt x="631700" y="765529"/>
                </a:lnTo>
                <a:lnTo>
                  <a:pt x="683022" y="727916"/>
                </a:lnTo>
                <a:lnTo>
                  <a:pt x="727916" y="683022"/>
                </a:lnTo>
                <a:lnTo>
                  <a:pt x="765529" y="631700"/>
                </a:lnTo>
                <a:lnTo>
                  <a:pt x="795010" y="574803"/>
                </a:lnTo>
                <a:lnTo>
                  <a:pt x="815504" y="513184"/>
                </a:lnTo>
                <a:lnTo>
                  <a:pt x="826160" y="447695"/>
                </a:lnTo>
                <a:lnTo>
                  <a:pt x="827531" y="413765"/>
                </a:lnTo>
                <a:lnTo>
                  <a:pt x="826160" y="379836"/>
                </a:lnTo>
                <a:lnTo>
                  <a:pt x="815504" y="314347"/>
                </a:lnTo>
                <a:lnTo>
                  <a:pt x="795010" y="252728"/>
                </a:lnTo>
                <a:lnTo>
                  <a:pt x="765529" y="195831"/>
                </a:lnTo>
                <a:lnTo>
                  <a:pt x="727916" y="144509"/>
                </a:lnTo>
                <a:lnTo>
                  <a:pt x="683022" y="99615"/>
                </a:lnTo>
                <a:lnTo>
                  <a:pt x="631700" y="62002"/>
                </a:lnTo>
                <a:lnTo>
                  <a:pt x="574803" y="32521"/>
                </a:lnTo>
                <a:lnTo>
                  <a:pt x="513184" y="12027"/>
                </a:lnTo>
                <a:lnTo>
                  <a:pt x="447695" y="1371"/>
                </a:lnTo>
                <a:lnTo>
                  <a:pt x="413765" y="0"/>
                </a:lnTo>
                <a:close/>
              </a:path>
            </a:pathLst>
          </a:custGeom>
          <a:solidFill>
            <a:schemeClr val="bg1"/>
          </a:solidFill>
        </p:spPr>
        <p:txBody>
          <a:bodyPr wrap="square" lIns="0" tIns="0" rIns="0" bIns="0" rtlCol="0"/>
          <a:lstStyle/>
          <a:p>
            <a:endParaRPr/>
          </a:p>
        </p:txBody>
      </p:sp>
      <p:sp>
        <p:nvSpPr>
          <p:cNvPr id="18" name="object 18"/>
          <p:cNvSpPr txBox="1"/>
          <p:nvPr/>
        </p:nvSpPr>
        <p:spPr>
          <a:xfrm>
            <a:off x="2319273" y="2781311"/>
            <a:ext cx="264795" cy="482600"/>
          </a:xfrm>
          <a:prstGeom prst="rect">
            <a:avLst/>
          </a:prstGeom>
        </p:spPr>
        <p:txBody>
          <a:bodyPr vert="horz" wrap="square" lIns="0" tIns="0" rIns="0" bIns="0" rtlCol="0">
            <a:spAutoFit/>
          </a:bodyPr>
          <a:lstStyle/>
          <a:p>
            <a:pPr marL="12700">
              <a:lnSpc>
                <a:spcPct val="100000"/>
              </a:lnSpc>
            </a:pPr>
            <a:r>
              <a:rPr sz="3600" b="1" spc="50" dirty="0">
                <a:solidFill>
                  <a:srgbClr val="FFFFFF"/>
                </a:solidFill>
                <a:latin typeface="Calibri"/>
                <a:cs typeface="Calibri"/>
              </a:rPr>
              <a:t>1</a:t>
            </a:r>
            <a:endParaRPr sz="3600" dirty="0">
              <a:latin typeface="Calibri"/>
              <a:cs typeface="Calibri"/>
            </a:endParaRP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27305">
              <a:lnSpc>
                <a:spcPct val="100000"/>
              </a:lnSpc>
            </a:pPr>
            <a:fld id="{81D60167-4931-47E6-BA6A-407CBD079E47}" type="slidenum">
              <a:rPr spc="15" dirty="0"/>
              <a:t>5</a:t>
            </a:fld>
            <a:endParaRPr spc="15" dirty="0"/>
          </a:p>
        </p:txBody>
      </p:sp>
      <p:sp>
        <p:nvSpPr>
          <p:cNvPr id="19" name="object 19"/>
          <p:cNvSpPr txBox="1"/>
          <p:nvPr/>
        </p:nvSpPr>
        <p:spPr>
          <a:xfrm>
            <a:off x="4743958" y="2781311"/>
            <a:ext cx="264795" cy="482600"/>
          </a:xfrm>
          <a:prstGeom prst="rect">
            <a:avLst/>
          </a:prstGeom>
        </p:spPr>
        <p:txBody>
          <a:bodyPr vert="horz" wrap="square" lIns="0" tIns="0" rIns="0" bIns="0" rtlCol="0">
            <a:spAutoFit/>
          </a:bodyPr>
          <a:lstStyle/>
          <a:p>
            <a:pPr marL="12700">
              <a:lnSpc>
                <a:spcPct val="100000"/>
              </a:lnSpc>
            </a:pPr>
            <a:r>
              <a:rPr sz="3600" b="1" spc="50" dirty="0">
                <a:solidFill>
                  <a:srgbClr val="FFFFFF"/>
                </a:solidFill>
                <a:latin typeface="Calibri"/>
                <a:cs typeface="Calibri"/>
              </a:rPr>
              <a:t>2</a:t>
            </a:r>
            <a:endParaRPr sz="3600">
              <a:latin typeface="Calibri"/>
              <a:cs typeface="Calibri"/>
            </a:endParaRPr>
          </a:p>
        </p:txBody>
      </p:sp>
      <p:sp>
        <p:nvSpPr>
          <p:cNvPr id="20" name="object 20"/>
          <p:cNvSpPr txBox="1"/>
          <p:nvPr/>
        </p:nvSpPr>
        <p:spPr>
          <a:xfrm>
            <a:off x="7177531" y="2781311"/>
            <a:ext cx="264795" cy="482600"/>
          </a:xfrm>
          <a:prstGeom prst="rect">
            <a:avLst/>
          </a:prstGeom>
        </p:spPr>
        <p:txBody>
          <a:bodyPr vert="horz" wrap="square" lIns="0" tIns="0" rIns="0" bIns="0" rtlCol="0">
            <a:spAutoFit/>
          </a:bodyPr>
          <a:lstStyle/>
          <a:p>
            <a:pPr marL="12700">
              <a:lnSpc>
                <a:spcPct val="100000"/>
              </a:lnSpc>
            </a:pPr>
            <a:r>
              <a:rPr sz="3600" b="1" spc="50" dirty="0">
                <a:solidFill>
                  <a:srgbClr val="FFFFFF"/>
                </a:solidFill>
                <a:latin typeface="Calibri"/>
                <a:cs typeface="Calibri"/>
              </a:rPr>
              <a:t>3</a:t>
            </a:r>
            <a:endParaRPr sz="3600">
              <a:latin typeface="Calibri"/>
              <a:cs typeface="Calibri"/>
            </a:endParaRPr>
          </a:p>
        </p:txBody>
      </p:sp>
      <p:sp>
        <p:nvSpPr>
          <p:cNvPr id="21" name="object 21"/>
          <p:cNvSpPr txBox="1"/>
          <p:nvPr/>
        </p:nvSpPr>
        <p:spPr>
          <a:xfrm>
            <a:off x="9602216" y="2781311"/>
            <a:ext cx="264795" cy="482600"/>
          </a:xfrm>
          <a:prstGeom prst="rect">
            <a:avLst/>
          </a:prstGeom>
        </p:spPr>
        <p:txBody>
          <a:bodyPr vert="horz" wrap="square" lIns="0" tIns="0" rIns="0" bIns="0" rtlCol="0">
            <a:spAutoFit/>
          </a:bodyPr>
          <a:lstStyle/>
          <a:p>
            <a:pPr marL="12700">
              <a:lnSpc>
                <a:spcPct val="100000"/>
              </a:lnSpc>
            </a:pPr>
            <a:r>
              <a:rPr sz="3600" b="1" spc="50" dirty="0">
                <a:solidFill>
                  <a:srgbClr val="FFFFFF"/>
                </a:solidFill>
                <a:latin typeface="Calibri"/>
                <a:cs typeface="Calibri"/>
              </a:rPr>
              <a:t>4</a:t>
            </a:r>
            <a:endParaRPr sz="3600">
              <a:latin typeface="Calibri"/>
              <a:cs typeface="Calibri"/>
            </a:endParaRPr>
          </a:p>
        </p:txBody>
      </p:sp>
      <p:pic>
        <p:nvPicPr>
          <p:cNvPr id="23" name="Picture 22">
            <a:extLst>
              <a:ext uri="{FF2B5EF4-FFF2-40B4-BE49-F238E27FC236}">
                <a16:creationId xmlns:a16="http://schemas.microsoft.com/office/drawing/2014/main" id="{870F35AB-1623-9F72-359B-2A63F82926D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5479" y="190716"/>
            <a:ext cx="1322885" cy="113046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581643" y="0"/>
            <a:ext cx="3610357" cy="3610610"/>
          </a:xfrm>
          <a:custGeom>
            <a:avLst/>
            <a:gdLst/>
            <a:ahLst/>
            <a:cxnLst/>
            <a:rect l="l" t="t" r="r" b="b"/>
            <a:pathLst>
              <a:path w="3610609" h="3610610">
                <a:moveTo>
                  <a:pt x="3610355" y="0"/>
                </a:moveTo>
                <a:lnTo>
                  <a:pt x="0" y="0"/>
                </a:lnTo>
                <a:lnTo>
                  <a:pt x="296099" y="11968"/>
                </a:lnTo>
                <a:lnTo>
                  <a:pt x="585607" y="47254"/>
                </a:lnTo>
                <a:lnTo>
                  <a:pt x="867595" y="104929"/>
                </a:lnTo>
                <a:lnTo>
                  <a:pt x="1141134" y="184062"/>
                </a:lnTo>
                <a:lnTo>
                  <a:pt x="1405294" y="283725"/>
                </a:lnTo>
                <a:lnTo>
                  <a:pt x="1659146" y="402989"/>
                </a:lnTo>
                <a:lnTo>
                  <a:pt x="1901761" y="540924"/>
                </a:lnTo>
                <a:lnTo>
                  <a:pt x="2132210" y="696602"/>
                </a:lnTo>
                <a:lnTo>
                  <a:pt x="2349562" y="869092"/>
                </a:lnTo>
                <a:lnTo>
                  <a:pt x="2552890" y="1057465"/>
                </a:lnTo>
                <a:lnTo>
                  <a:pt x="2741263" y="1260793"/>
                </a:lnTo>
                <a:lnTo>
                  <a:pt x="2913753" y="1478145"/>
                </a:lnTo>
                <a:lnTo>
                  <a:pt x="3069431" y="1708594"/>
                </a:lnTo>
                <a:lnTo>
                  <a:pt x="3207366" y="1951209"/>
                </a:lnTo>
                <a:lnTo>
                  <a:pt x="3326630" y="2205061"/>
                </a:lnTo>
                <a:lnTo>
                  <a:pt x="3426293" y="2469221"/>
                </a:lnTo>
                <a:lnTo>
                  <a:pt x="3505426" y="2742760"/>
                </a:lnTo>
                <a:lnTo>
                  <a:pt x="3563101" y="3024748"/>
                </a:lnTo>
                <a:lnTo>
                  <a:pt x="3598387" y="3314256"/>
                </a:lnTo>
                <a:lnTo>
                  <a:pt x="3610355" y="3610355"/>
                </a:lnTo>
                <a:lnTo>
                  <a:pt x="3610355" y="0"/>
                </a:lnTo>
                <a:close/>
              </a:path>
            </a:pathLst>
          </a:custGeom>
          <a:solidFill>
            <a:srgbClr val="C00000"/>
          </a:solidFill>
        </p:spPr>
        <p:txBody>
          <a:bodyPr wrap="square" lIns="0" tIns="0" rIns="0" bIns="0" rtlCol="0"/>
          <a:lstStyle/>
          <a:p>
            <a:endParaRPr/>
          </a:p>
        </p:txBody>
      </p:sp>
      <p:sp>
        <p:nvSpPr>
          <p:cNvPr id="3" name="object 3"/>
          <p:cNvSpPr/>
          <p:nvPr/>
        </p:nvSpPr>
        <p:spPr>
          <a:xfrm>
            <a:off x="0" y="3247644"/>
            <a:ext cx="3610610" cy="3610610"/>
          </a:xfrm>
          <a:custGeom>
            <a:avLst/>
            <a:gdLst/>
            <a:ahLst/>
            <a:cxnLst/>
            <a:rect l="l" t="t" r="r" b="b"/>
            <a:pathLst>
              <a:path w="3610610" h="3610609">
                <a:moveTo>
                  <a:pt x="0" y="3610355"/>
                </a:moveTo>
                <a:lnTo>
                  <a:pt x="3610356" y="3610355"/>
                </a:lnTo>
                <a:lnTo>
                  <a:pt x="3314257" y="3598386"/>
                </a:lnTo>
                <a:lnTo>
                  <a:pt x="3024748" y="3563100"/>
                </a:lnTo>
                <a:lnTo>
                  <a:pt x="2742760" y="3505426"/>
                </a:lnTo>
                <a:lnTo>
                  <a:pt x="2469221" y="3426292"/>
                </a:lnTo>
                <a:lnTo>
                  <a:pt x="2205061" y="3326629"/>
                </a:lnTo>
                <a:lnTo>
                  <a:pt x="1951209" y="3207365"/>
                </a:lnTo>
                <a:lnTo>
                  <a:pt x="1708594" y="3069430"/>
                </a:lnTo>
                <a:lnTo>
                  <a:pt x="1478146" y="2913753"/>
                </a:lnTo>
                <a:lnTo>
                  <a:pt x="1260793" y="2741263"/>
                </a:lnTo>
                <a:lnTo>
                  <a:pt x="1057465" y="2552890"/>
                </a:lnTo>
                <a:lnTo>
                  <a:pt x="869092" y="2349562"/>
                </a:lnTo>
                <a:lnTo>
                  <a:pt x="696602" y="2132209"/>
                </a:lnTo>
                <a:lnTo>
                  <a:pt x="540925" y="1901761"/>
                </a:lnTo>
                <a:lnTo>
                  <a:pt x="402989" y="1659146"/>
                </a:lnTo>
                <a:lnTo>
                  <a:pt x="283725" y="1405294"/>
                </a:lnTo>
                <a:lnTo>
                  <a:pt x="184062" y="1141134"/>
                </a:lnTo>
                <a:lnTo>
                  <a:pt x="104929" y="867595"/>
                </a:lnTo>
                <a:lnTo>
                  <a:pt x="47254" y="585607"/>
                </a:lnTo>
                <a:lnTo>
                  <a:pt x="11968" y="296099"/>
                </a:lnTo>
                <a:lnTo>
                  <a:pt x="0" y="9"/>
                </a:lnTo>
                <a:lnTo>
                  <a:pt x="0" y="3610355"/>
                </a:lnTo>
              </a:path>
            </a:pathLst>
          </a:custGeom>
          <a:solidFill>
            <a:srgbClr val="C00000"/>
          </a:solidFill>
        </p:spPr>
        <p:txBody>
          <a:bodyPr wrap="square" lIns="0" tIns="0" rIns="0" bIns="0" rtlCol="0"/>
          <a:lstStyle/>
          <a:p>
            <a:endParaRPr/>
          </a:p>
        </p:txBody>
      </p:sp>
      <p:sp>
        <p:nvSpPr>
          <p:cNvPr id="4" name="object 4"/>
          <p:cNvSpPr txBox="1">
            <a:spLocks noGrp="1"/>
          </p:cNvSpPr>
          <p:nvPr>
            <p:ph type="title"/>
          </p:nvPr>
        </p:nvSpPr>
        <p:spPr>
          <a:xfrm>
            <a:off x="990600" y="70021"/>
            <a:ext cx="9784080" cy="816905"/>
          </a:xfrm>
          <a:prstGeom prst="rect">
            <a:avLst/>
          </a:prstGeom>
        </p:spPr>
        <p:txBody>
          <a:bodyPr vert="horz" wrap="square" lIns="0" tIns="77485" rIns="0" bIns="0" rtlCol="0">
            <a:spAutoFit/>
          </a:bodyPr>
          <a:lstStyle/>
          <a:p>
            <a:pPr marL="133350" algn="ctr">
              <a:lnSpc>
                <a:spcPct val="100000"/>
              </a:lnSpc>
            </a:pPr>
            <a:r>
              <a:rPr sz="4800" b="1" spc="120" dirty="0">
                <a:solidFill>
                  <a:schemeClr val="tx1"/>
                </a:solidFill>
                <a:latin typeface="Calibri" panose="020F0502020204030204" pitchFamily="34" charset="0"/>
                <a:cs typeface="Calibri" panose="020F0502020204030204" pitchFamily="34" charset="0"/>
              </a:rPr>
              <a:t>Budge</a:t>
            </a:r>
            <a:r>
              <a:rPr sz="4800" b="1" spc="80" dirty="0">
                <a:solidFill>
                  <a:schemeClr val="tx1"/>
                </a:solidFill>
                <a:latin typeface="Calibri" panose="020F0502020204030204" pitchFamily="34" charset="0"/>
                <a:cs typeface="Calibri" panose="020F0502020204030204" pitchFamily="34" charset="0"/>
              </a:rPr>
              <a:t>t</a:t>
            </a:r>
            <a:r>
              <a:rPr sz="4800" b="1" spc="125" dirty="0">
                <a:solidFill>
                  <a:schemeClr val="tx1"/>
                </a:solidFill>
                <a:latin typeface="Calibri" panose="020F0502020204030204" pitchFamily="34" charset="0"/>
                <a:cs typeface="Calibri" panose="020F0502020204030204" pitchFamily="34" charset="0"/>
              </a:rPr>
              <a:t> </a:t>
            </a:r>
            <a:r>
              <a:rPr sz="4800" b="1" spc="50" dirty="0">
                <a:solidFill>
                  <a:schemeClr val="tx1"/>
                </a:solidFill>
                <a:latin typeface="Calibri" panose="020F0502020204030204" pitchFamily="34" charset="0"/>
                <a:cs typeface="Calibri" panose="020F0502020204030204" pitchFamily="34" charset="0"/>
              </a:rPr>
              <a:t>Priorities</a:t>
            </a:r>
            <a:endParaRPr sz="4800" b="1" spc="275" dirty="0">
              <a:solidFill>
                <a:schemeClr val="tx1"/>
              </a:solidFill>
              <a:latin typeface="Calibri" panose="020F0502020204030204" pitchFamily="34" charset="0"/>
              <a:cs typeface="Calibri" panose="020F0502020204030204" pitchFamily="34" charset="0"/>
            </a:endParaRPr>
          </a:p>
        </p:txBody>
      </p:sp>
      <p:sp>
        <p:nvSpPr>
          <p:cNvPr id="15" name="object 15"/>
          <p:cNvSpPr txBox="1">
            <a:spLocks noGrp="1"/>
          </p:cNvSpPr>
          <p:nvPr>
            <p:ph type="sldNum" sz="quarter" idx="12"/>
          </p:nvPr>
        </p:nvSpPr>
        <p:spPr>
          <a:prstGeom prst="rect">
            <a:avLst/>
          </a:prstGeom>
        </p:spPr>
        <p:txBody>
          <a:bodyPr vert="horz" wrap="square" lIns="0" tIns="45415" rIns="0" bIns="0" rtlCol="0">
            <a:spAutoFit/>
          </a:bodyPr>
          <a:lstStyle/>
          <a:p>
            <a:pPr marL="106680">
              <a:lnSpc>
                <a:spcPct val="100000"/>
              </a:lnSpc>
            </a:pPr>
            <a:fld id="{81D60167-4931-47E6-BA6A-407CBD079E47}" type="slidenum">
              <a:rPr spc="15" dirty="0">
                <a:solidFill>
                  <a:srgbClr val="DAE4EE"/>
                </a:solidFill>
              </a:rPr>
              <a:t>6</a:t>
            </a:fld>
            <a:endParaRPr spc="15" dirty="0">
              <a:solidFill>
                <a:srgbClr val="DAE4EE"/>
              </a:solidFill>
            </a:endParaRPr>
          </a:p>
        </p:txBody>
      </p:sp>
      <p:sp>
        <p:nvSpPr>
          <p:cNvPr id="6" name="object 6"/>
          <p:cNvSpPr/>
          <p:nvPr/>
        </p:nvSpPr>
        <p:spPr>
          <a:xfrm>
            <a:off x="8229600" y="1221969"/>
            <a:ext cx="3275329" cy="5616667"/>
          </a:xfrm>
          <a:custGeom>
            <a:avLst/>
            <a:gdLst/>
            <a:ahLst/>
            <a:cxnLst/>
            <a:rect l="l" t="t" r="r" b="b"/>
            <a:pathLst>
              <a:path w="3275329" h="4700270">
                <a:moveTo>
                  <a:pt x="0" y="4700016"/>
                </a:moveTo>
                <a:lnTo>
                  <a:pt x="3275076" y="4700016"/>
                </a:lnTo>
                <a:lnTo>
                  <a:pt x="3275076" y="0"/>
                </a:lnTo>
                <a:lnTo>
                  <a:pt x="0" y="0"/>
                </a:lnTo>
                <a:lnTo>
                  <a:pt x="0" y="4700016"/>
                </a:lnTo>
                <a:close/>
              </a:path>
            </a:pathLst>
          </a:custGeom>
          <a:solidFill>
            <a:srgbClr val="C00000"/>
          </a:solidFill>
          <a:ln w="9525">
            <a:solidFill>
              <a:srgbClr val="000000"/>
            </a:solidFill>
          </a:ln>
        </p:spPr>
        <p:txBody>
          <a:bodyPr wrap="square" lIns="0" tIns="0" rIns="0" bIns="0" rtlCol="0"/>
          <a:lstStyle/>
          <a:p>
            <a:pPr algn="ctr"/>
            <a:r>
              <a:rPr lang="en-US" sz="1800" b="1" u="sng" spc="-65" dirty="0">
                <a:latin typeface="Calibri"/>
                <a:cs typeface="Calibri"/>
              </a:rPr>
              <a:t>M</a:t>
            </a:r>
            <a:r>
              <a:rPr lang="en-US" sz="1800" b="1" u="sng" spc="90" dirty="0">
                <a:latin typeface="Calibri"/>
                <a:cs typeface="Calibri"/>
              </a:rPr>
              <a:t>ana</a:t>
            </a:r>
            <a:r>
              <a:rPr lang="en-US" sz="1800" b="1" u="sng" spc="65" dirty="0">
                <a:latin typeface="Calibri"/>
                <a:cs typeface="Calibri"/>
              </a:rPr>
              <a:t>ge</a:t>
            </a:r>
            <a:r>
              <a:rPr lang="en-US" sz="1800" b="1" u="sng" spc="35" dirty="0">
                <a:latin typeface="Calibri"/>
                <a:cs typeface="Calibri"/>
              </a:rPr>
              <a:t> Tax Impact </a:t>
            </a:r>
            <a:endParaRPr dirty="0"/>
          </a:p>
        </p:txBody>
      </p:sp>
      <p:sp>
        <p:nvSpPr>
          <p:cNvPr id="7" name="object 7"/>
          <p:cNvSpPr txBox="1"/>
          <p:nvPr/>
        </p:nvSpPr>
        <p:spPr>
          <a:xfrm>
            <a:off x="1204270" y="1241332"/>
            <a:ext cx="3302635" cy="5416868"/>
          </a:xfrm>
          <a:prstGeom prst="rect">
            <a:avLst/>
          </a:prstGeom>
          <a:solidFill>
            <a:srgbClr val="C00000"/>
          </a:solidFill>
          <a:ln w="9525">
            <a:solidFill>
              <a:srgbClr val="000000"/>
            </a:solidFill>
          </a:ln>
        </p:spPr>
        <p:txBody>
          <a:bodyPr vert="horz" wrap="square" lIns="0" tIns="0" rIns="0" bIns="0" rtlCol="0">
            <a:spAutoFit/>
          </a:bodyPr>
          <a:lstStyle/>
          <a:p>
            <a:pPr marL="165735">
              <a:lnSpc>
                <a:spcPct val="100000"/>
              </a:lnSpc>
            </a:pPr>
            <a:r>
              <a:rPr sz="1800" b="1" u="sng" spc="-65" dirty="0">
                <a:latin typeface="Calibri"/>
                <a:cs typeface="Calibri"/>
              </a:rPr>
              <a:t>M</a:t>
            </a:r>
            <a:r>
              <a:rPr sz="1800" b="1" u="sng" spc="90" dirty="0">
                <a:latin typeface="Calibri"/>
                <a:cs typeface="Calibri"/>
              </a:rPr>
              <a:t>ana</a:t>
            </a:r>
            <a:r>
              <a:rPr sz="1800" b="1" u="sng" spc="65" dirty="0">
                <a:latin typeface="Calibri"/>
                <a:cs typeface="Calibri"/>
              </a:rPr>
              <a:t>ge</a:t>
            </a:r>
            <a:r>
              <a:rPr sz="1800" b="1" u="sng" spc="35" dirty="0">
                <a:latin typeface="Calibri"/>
                <a:cs typeface="Calibri"/>
              </a:rPr>
              <a:t> </a:t>
            </a:r>
            <a:r>
              <a:rPr sz="1800" b="1" u="sng" spc="60" dirty="0">
                <a:latin typeface="Calibri"/>
                <a:cs typeface="Calibri"/>
              </a:rPr>
              <a:t>S</a:t>
            </a:r>
            <a:r>
              <a:rPr sz="1800" b="1" u="sng" spc="85" dirty="0">
                <a:latin typeface="Calibri"/>
                <a:cs typeface="Calibri"/>
              </a:rPr>
              <a:t>p</a:t>
            </a:r>
            <a:r>
              <a:rPr sz="1800" b="1" u="sng" spc="15" dirty="0">
                <a:latin typeface="Calibri"/>
                <a:cs typeface="Calibri"/>
              </a:rPr>
              <a:t>en</a:t>
            </a:r>
            <a:r>
              <a:rPr sz="1800" b="1" u="sng" spc="5" dirty="0">
                <a:latin typeface="Calibri"/>
                <a:cs typeface="Calibri"/>
              </a:rPr>
              <a:t>d</a:t>
            </a:r>
            <a:r>
              <a:rPr sz="1800" b="1" u="sng" spc="-5" dirty="0">
                <a:latin typeface="Calibri"/>
                <a:cs typeface="Calibri"/>
              </a:rPr>
              <a:t>i</a:t>
            </a:r>
            <a:r>
              <a:rPr sz="1800" b="1" u="sng" spc="-10" dirty="0">
                <a:latin typeface="Calibri"/>
                <a:cs typeface="Calibri"/>
              </a:rPr>
              <a:t>n</a:t>
            </a:r>
            <a:r>
              <a:rPr sz="1800" b="1" u="sng" spc="145" dirty="0">
                <a:latin typeface="Calibri"/>
                <a:cs typeface="Calibri"/>
              </a:rPr>
              <a:t>g</a:t>
            </a:r>
            <a:r>
              <a:rPr sz="1800" b="1" u="sng" spc="45" dirty="0">
                <a:latin typeface="Calibri"/>
                <a:cs typeface="Calibri"/>
              </a:rPr>
              <a:t> </a:t>
            </a:r>
            <a:r>
              <a:rPr sz="1800" b="1" u="sng" spc="90" dirty="0">
                <a:latin typeface="Calibri"/>
                <a:cs typeface="Calibri"/>
              </a:rPr>
              <a:t>Ch</a:t>
            </a:r>
            <a:r>
              <a:rPr sz="1800" b="1" u="sng" spc="85" dirty="0">
                <a:latin typeface="Calibri"/>
                <a:cs typeface="Calibri"/>
              </a:rPr>
              <a:t>a</a:t>
            </a:r>
            <a:r>
              <a:rPr sz="1800" b="1" u="sng" spc="15" dirty="0">
                <a:latin typeface="Calibri"/>
                <a:cs typeface="Calibri"/>
              </a:rPr>
              <a:t>l</a:t>
            </a:r>
            <a:r>
              <a:rPr sz="1800" b="1" u="sng" spc="20" dirty="0">
                <a:latin typeface="Calibri"/>
                <a:cs typeface="Calibri"/>
              </a:rPr>
              <a:t>l</a:t>
            </a:r>
            <a:r>
              <a:rPr sz="1800" b="1" u="sng" spc="40" dirty="0">
                <a:latin typeface="Calibri"/>
                <a:cs typeface="Calibri"/>
              </a:rPr>
              <a:t>enges</a:t>
            </a:r>
            <a:endParaRPr sz="1800" dirty="0">
              <a:latin typeface="Calibri"/>
              <a:cs typeface="Calibri"/>
            </a:endParaRPr>
          </a:p>
          <a:p>
            <a:pPr marL="419100" marR="454025" indent="-161925">
              <a:lnSpc>
                <a:spcPct val="100000"/>
              </a:lnSpc>
              <a:spcBef>
                <a:spcPts val="630"/>
              </a:spcBef>
              <a:buSzPct val="81250"/>
              <a:buFont typeface="Arial"/>
              <a:buChar char="•"/>
              <a:tabLst>
                <a:tab pos="419734" algn="l"/>
              </a:tabLst>
            </a:pPr>
            <a:r>
              <a:rPr lang="en-US" spc="-10" dirty="0">
                <a:latin typeface="Calibri"/>
                <a:cs typeface="Calibri"/>
              </a:rPr>
              <a:t>Health benefits are increased by $650,000.00 as compared to 2023.</a:t>
            </a:r>
          </a:p>
          <a:p>
            <a:pPr marL="419100" marR="454025" indent="-161925">
              <a:lnSpc>
                <a:spcPct val="100000"/>
              </a:lnSpc>
              <a:spcBef>
                <a:spcPts val="630"/>
              </a:spcBef>
              <a:buSzPct val="81250"/>
              <a:buFont typeface="Arial"/>
              <a:buChar char="•"/>
              <a:tabLst>
                <a:tab pos="419734" algn="l"/>
              </a:tabLst>
            </a:pPr>
            <a:endParaRPr dirty="0">
              <a:latin typeface="Calibri"/>
              <a:cs typeface="Calibri"/>
            </a:endParaRPr>
          </a:p>
          <a:p>
            <a:pPr marL="419100" marR="292100" indent="-161925">
              <a:lnSpc>
                <a:spcPct val="100000"/>
              </a:lnSpc>
              <a:buSzPct val="81250"/>
              <a:buFont typeface="Arial"/>
              <a:buChar char="•"/>
              <a:tabLst>
                <a:tab pos="419734" algn="l"/>
              </a:tabLst>
            </a:pPr>
            <a:r>
              <a:rPr lang="en-US" spc="100" dirty="0">
                <a:latin typeface="Calibri"/>
                <a:cs typeface="Calibri"/>
              </a:rPr>
              <a:t>Capital Debt Service is up by $1.2M as compared to 2023. Will decrease slightly in 2025 and 2026. </a:t>
            </a:r>
            <a:endParaRPr dirty="0">
              <a:latin typeface="Times New Roman"/>
              <a:cs typeface="Times New Roman"/>
            </a:endParaRPr>
          </a:p>
          <a:p>
            <a:pPr marL="419100" marR="330200" indent="-161925">
              <a:lnSpc>
                <a:spcPct val="100000"/>
              </a:lnSpc>
              <a:buSzPct val="81250"/>
              <a:buFont typeface="Arial"/>
              <a:buChar char="•"/>
              <a:tabLst>
                <a:tab pos="419734" algn="l"/>
              </a:tabLst>
            </a:pPr>
            <a:endParaRPr lang="en-US" spc="-10" dirty="0">
              <a:latin typeface="Calibri"/>
              <a:cs typeface="Calibri"/>
            </a:endParaRPr>
          </a:p>
          <a:p>
            <a:pPr marL="419100" marR="330200" indent="-161925">
              <a:lnSpc>
                <a:spcPct val="100000"/>
              </a:lnSpc>
              <a:buSzPct val="81250"/>
              <a:buFont typeface="Arial"/>
              <a:buChar char="•"/>
              <a:tabLst>
                <a:tab pos="419734" algn="l"/>
              </a:tabLst>
            </a:pPr>
            <a:r>
              <a:rPr spc="-10" dirty="0">
                <a:latin typeface="Calibri"/>
                <a:cs typeface="Calibri"/>
              </a:rPr>
              <a:t>O</a:t>
            </a:r>
            <a:r>
              <a:rPr spc="65" dirty="0">
                <a:latin typeface="Calibri"/>
                <a:cs typeface="Calibri"/>
              </a:rPr>
              <a:t>p</a:t>
            </a:r>
            <a:r>
              <a:rPr spc="-10" dirty="0">
                <a:latin typeface="Calibri"/>
                <a:cs typeface="Calibri"/>
              </a:rPr>
              <a:t>e</a:t>
            </a:r>
            <a:r>
              <a:rPr spc="-35" dirty="0">
                <a:latin typeface="Calibri"/>
                <a:cs typeface="Calibri"/>
              </a:rPr>
              <a:t>r</a:t>
            </a:r>
            <a:r>
              <a:rPr spc="70" dirty="0">
                <a:latin typeface="Calibri"/>
                <a:cs typeface="Calibri"/>
              </a:rPr>
              <a:t>at</a:t>
            </a:r>
            <a:r>
              <a:rPr spc="30" dirty="0">
                <a:latin typeface="Calibri"/>
                <a:cs typeface="Calibri"/>
              </a:rPr>
              <a:t>i</a:t>
            </a:r>
            <a:r>
              <a:rPr spc="-5" dirty="0">
                <a:latin typeface="Calibri"/>
                <a:cs typeface="Calibri"/>
              </a:rPr>
              <a:t>n</a:t>
            </a:r>
            <a:r>
              <a:rPr spc="110" dirty="0">
                <a:latin typeface="Calibri"/>
                <a:cs typeface="Calibri"/>
              </a:rPr>
              <a:t>g</a:t>
            </a:r>
            <a:r>
              <a:rPr spc="95" dirty="0">
                <a:latin typeface="Calibri"/>
                <a:cs typeface="Calibri"/>
              </a:rPr>
              <a:t> </a:t>
            </a:r>
            <a:r>
              <a:rPr spc="-60" dirty="0">
                <a:latin typeface="Calibri"/>
                <a:cs typeface="Calibri"/>
              </a:rPr>
              <a:t>e</a:t>
            </a:r>
            <a:r>
              <a:rPr spc="75" dirty="0">
                <a:latin typeface="Calibri"/>
                <a:cs typeface="Calibri"/>
              </a:rPr>
              <a:t>x</a:t>
            </a:r>
            <a:r>
              <a:rPr spc="100" dirty="0">
                <a:latin typeface="Calibri"/>
                <a:cs typeface="Calibri"/>
              </a:rPr>
              <a:t>p</a:t>
            </a:r>
            <a:r>
              <a:rPr dirty="0">
                <a:latin typeface="Calibri"/>
                <a:cs typeface="Calibri"/>
              </a:rPr>
              <a:t>e</a:t>
            </a:r>
            <a:r>
              <a:rPr spc="5" dirty="0">
                <a:latin typeface="Calibri"/>
                <a:cs typeface="Calibri"/>
              </a:rPr>
              <a:t>n</a:t>
            </a:r>
            <a:r>
              <a:rPr spc="15" dirty="0">
                <a:latin typeface="Calibri"/>
                <a:cs typeface="Calibri"/>
              </a:rPr>
              <a:t>dit</a:t>
            </a:r>
            <a:r>
              <a:rPr spc="35" dirty="0">
                <a:latin typeface="Calibri"/>
                <a:cs typeface="Calibri"/>
              </a:rPr>
              <a:t>u</a:t>
            </a:r>
            <a:r>
              <a:rPr spc="-50" dirty="0">
                <a:latin typeface="Calibri"/>
                <a:cs typeface="Calibri"/>
              </a:rPr>
              <a:t>r</a:t>
            </a:r>
            <a:r>
              <a:rPr spc="35" dirty="0">
                <a:latin typeface="Calibri"/>
                <a:cs typeface="Calibri"/>
              </a:rPr>
              <a:t>es</a:t>
            </a:r>
            <a:r>
              <a:rPr spc="90" dirty="0">
                <a:latin typeface="Calibri"/>
                <a:cs typeface="Calibri"/>
              </a:rPr>
              <a:t> </a:t>
            </a:r>
            <a:r>
              <a:rPr lang="en-US" spc="-5" dirty="0">
                <a:latin typeface="Calibri"/>
                <a:cs typeface="Calibri"/>
              </a:rPr>
              <a:t>in general are impacted by the economy as reflected in virtually every operating element of the budget.</a:t>
            </a:r>
          </a:p>
          <a:p>
            <a:pPr marL="419100" marR="330200" indent="-161925">
              <a:lnSpc>
                <a:spcPct val="100000"/>
              </a:lnSpc>
              <a:buSzPct val="81250"/>
              <a:buFont typeface="Arial"/>
              <a:buChar char="•"/>
              <a:tabLst>
                <a:tab pos="419734" algn="l"/>
              </a:tabLst>
            </a:pPr>
            <a:endParaRPr lang="en-US" spc="-5" dirty="0">
              <a:latin typeface="Calibri"/>
              <a:cs typeface="Calibri"/>
            </a:endParaRPr>
          </a:p>
          <a:p>
            <a:pPr marL="419100" marR="330200" indent="-161925">
              <a:lnSpc>
                <a:spcPct val="100000"/>
              </a:lnSpc>
              <a:buSzPct val="81250"/>
              <a:buFont typeface="Arial"/>
              <a:buChar char="•"/>
              <a:tabLst>
                <a:tab pos="419734" algn="l"/>
              </a:tabLst>
            </a:pPr>
            <a:r>
              <a:rPr lang="en-US" spc="-5" dirty="0">
                <a:latin typeface="Calibri"/>
                <a:cs typeface="Calibri"/>
              </a:rPr>
              <a:t>Contractual Salary increases.</a:t>
            </a:r>
            <a:endParaRPr dirty="0">
              <a:latin typeface="Calibri"/>
              <a:cs typeface="Calibri"/>
            </a:endParaRPr>
          </a:p>
        </p:txBody>
      </p:sp>
      <p:sp>
        <p:nvSpPr>
          <p:cNvPr id="8" name="object 8"/>
          <p:cNvSpPr txBox="1"/>
          <p:nvPr/>
        </p:nvSpPr>
        <p:spPr>
          <a:xfrm>
            <a:off x="4672423" y="1202606"/>
            <a:ext cx="3275329" cy="5655394"/>
          </a:xfrm>
          <a:prstGeom prst="rect">
            <a:avLst/>
          </a:prstGeom>
          <a:solidFill>
            <a:srgbClr val="C00000"/>
          </a:solidFill>
          <a:ln w="9525">
            <a:solidFill>
              <a:srgbClr val="000000"/>
            </a:solidFill>
          </a:ln>
        </p:spPr>
        <p:txBody>
          <a:bodyPr vert="horz" wrap="square" lIns="0" tIns="0" rIns="0" bIns="0" rtlCol="0">
            <a:spAutoFit/>
          </a:bodyPr>
          <a:lstStyle/>
          <a:p>
            <a:pPr marL="920115">
              <a:lnSpc>
                <a:spcPct val="100000"/>
              </a:lnSpc>
            </a:pPr>
            <a:r>
              <a:rPr b="1" u="sng" spc="40" dirty="0">
                <a:latin typeface="Calibri"/>
                <a:cs typeface="Calibri"/>
              </a:rPr>
              <a:t>Con</a:t>
            </a:r>
            <a:r>
              <a:rPr b="1" u="sng" spc="25" dirty="0">
                <a:latin typeface="Calibri"/>
                <a:cs typeface="Calibri"/>
              </a:rPr>
              <a:t>s</a:t>
            </a:r>
            <a:r>
              <a:rPr b="1" u="sng" spc="20" dirty="0">
                <a:latin typeface="Calibri"/>
                <a:cs typeface="Calibri"/>
              </a:rPr>
              <a:t>er</a:t>
            </a:r>
            <a:r>
              <a:rPr b="1" u="sng" spc="-30" dirty="0">
                <a:latin typeface="Calibri"/>
                <a:cs typeface="Calibri"/>
              </a:rPr>
              <a:t>v</a:t>
            </a:r>
            <a:r>
              <a:rPr b="1" u="sng" dirty="0">
                <a:latin typeface="Calibri"/>
                <a:cs typeface="Calibri"/>
              </a:rPr>
              <a:t>e</a:t>
            </a:r>
            <a:r>
              <a:rPr b="1" u="sng" spc="60" dirty="0">
                <a:latin typeface="Calibri"/>
                <a:cs typeface="Calibri"/>
              </a:rPr>
              <a:t> </a:t>
            </a:r>
            <a:r>
              <a:rPr b="1" u="sng" spc="20" dirty="0">
                <a:latin typeface="Calibri"/>
                <a:cs typeface="Calibri"/>
              </a:rPr>
              <a:t>S</a:t>
            </a:r>
            <a:r>
              <a:rPr b="1" u="sng" spc="15" dirty="0">
                <a:latin typeface="Calibri"/>
                <a:cs typeface="Calibri"/>
              </a:rPr>
              <a:t>u</a:t>
            </a:r>
            <a:r>
              <a:rPr b="1" u="sng" spc="30" dirty="0">
                <a:latin typeface="Calibri"/>
                <a:cs typeface="Calibri"/>
              </a:rPr>
              <a:t>rp</a:t>
            </a:r>
            <a:r>
              <a:rPr b="1" u="sng" spc="20" dirty="0">
                <a:latin typeface="Calibri"/>
                <a:cs typeface="Calibri"/>
              </a:rPr>
              <a:t>l</a:t>
            </a:r>
            <a:r>
              <a:rPr b="1" u="sng" spc="25" dirty="0">
                <a:latin typeface="Calibri"/>
                <a:cs typeface="Calibri"/>
              </a:rPr>
              <a:t>us</a:t>
            </a:r>
            <a:endParaRPr dirty="0">
              <a:latin typeface="Calibri"/>
              <a:cs typeface="Calibri"/>
            </a:endParaRPr>
          </a:p>
          <a:p>
            <a:pPr marL="548005" indent="-199390">
              <a:lnSpc>
                <a:spcPct val="100000"/>
              </a:lnSpc>
              <a:spcBef>
                <a:spcPts val="630"/>
              </a:spcBef>
              <a:buSzPct val="81250"/>
              <a:buFont typeface="Arial"/>
              <a:buChar char="•"/>
              <a:tabLst>
                <a:tab pos="548640" algn="l"/>
              </a:tabLst>
            </a:pPr>
            <a:r>
              <a:rPr spc="95" dirty="0">
                <a:latin typeface="Calibri"/>
                <a:cs typeface="Calibri"/>
              </a:rPr>
              <a:t>S</a:t>
            </a:r>
            <a:r>
              <a:rPr spc="-10" dirty="0">
                <a:latin typeface="Calibri"/>
                <a:cs typeface="Calibri"/>
              </a:rPr>
              <a:t>u</a:t>
            </a:r>
            <a:r>
              <a:rPr spc="5" dirty="0">
                <a:latin typeface="Calibri"/>
                <a:cs typeface="Calibri"/>
              </a:rPr>
              <a:t>rpl</a:t>
            </a:r>
            <a:r>
              <a:rPr spc="20" dirty="0">
                <a:latin typeface="Calibri"/>
                <a:cs typeface="Calibri"/>
              </a:rPr>
              <a:t>u</a:t>
            </a:r>
            <a:r>
              <a:rPr spc="65" dirty="0">
                <a:latin typeface="Calibri"/>
                <a:cs typeface="Calibri"/>
              </a:rPr>
              <a:t>s</a:t>
            </a:r>
            <a:r>
              <a:rPr spc="50" dirty="0">
                <a:latin typeface="Calibri"/>
                <a:cs typeface="Calibri"/>
              </a:rPr>
              <a:t> </a:t>
            </a:r>
            <a:r>
              <a:rPr spc="10" dirty="0">
                <a:latin typeface="Calibri"/>
                <a:cs typeface="Calibri"/>
              </a:rPr>
              <a:t>l</a:t>
            </a:r>
            <a:r>
              <a:rPr spc="5" dirty="0">
                <a:latin typeface="Calibri"/>
                <a:cs typeface="Calibri"/>
              </a:rPr>
              <a:t>e</a:t>
            </a:r>
            <a:r>
              <a:rPr spc="15" dirty="0">
                <a:latin typeface="Calibri"/>
                <a:cs typeface="Calibri"/>
              </a:rPr>
              <a:t>vel</a:t>
            </a:r>
            <a:r>
              <a:rPr spc="90" dirty="0">
                <a:latin typeface="Calibri"/>
                <a:cs typeface="Calibri"/>
              </a:rPr>
              <a:t> </a:t>
            </a:r>
            <a:r>
              <a:rPr spc="-10" dirty="0">
                <a:latin typeface="Calibri"/>
                <a:cs typeface="Calibri"/>
              </a:rPr>
              <a:t>h</a:t>
            </a:r>
            <a:r>
              <a:rPr spc="110" dirty="0">
                <a:latin typeface="Calibri"/>
                <a:cs typeface="Calibri"/>
              </a:rPr>
              <a:t>a</a:t>
            </a:r>
            <a:r>
              <a:rPr spc="55" dirty="0">
                <a:latin typeface="Calibri"/>
                <a:cs typeface="Calibri"/>
              </a:rPr>
              <a:t>d</a:t>
            </a:r>
            <a:r>
              <a:rPr spc="75" dirty="0">
                <a:latin typeface="Calibri"/>
                <a:cs typeface="Calibri"/>
              </a:rPr>
              <a:t> </a:t>
            </a:r>
            <a:r>
              <a:rPr spc="65" dirty="0">
                <a:latin typeface="Calibri"/>
                <a:cs typeface="Calibri"/>
              </a:rPr>
              <a:t>b</a:t>
            </a:r>
            <a:r>
              <a:rPr spc="-15" dirty="0">
                <a:latin typeface="Calibri"/>
                <a:cs typeface="Calibri"/>
              </a:rPr>
              <a:t>e</a:t>
            </a:r>
            <a:r>
              <a:rPr dirty="0">
                <a:latin typeface="Calibri"/>
                <a:cs typeface="Calibri"/>
              </a:rPr>
              <a:t>en</a:t>
            </a:r>
          </a:p>
          <a:p>
            <a:pPr marL="548005">
              <a:lnSpc>
                <a:spcPct val="100000"/>
              </a:lnSpc>
            </a:pPr>
            <a:r>
              <a:rPr spc="-50" dirty="0">
                <a:latin typeface="Calibri"/>
                <a:cs typeface="Calibri"/>
              </a:rPr>
              <a:t>r</a:t>
            </a:r>
            <a:r>
              <a:rPr spc="20" dirty="0">
                <a:latin typeface="Calibri"/>
                <a:cs typeface="Calibri"/>
              </a:rPr>
              <a:t>epl</a:t>
            </a:r>
            <a:r>
              <a:rPr spc="15" dirty="0">
                <a:latin typeface="Calibri"/>
                <a:cs typeface="Calibri"/>
              </a:rPr>
              <a:t>e</a:t>
            </a:r>
            <a:r>
              <a:rPr spc="25" dirty="0">
                <a:latin typeface="Calibri"/>
                <a:cs typeface="Calibri"/>
              </a:rPr>
              <a:t>nis</a:t>
            </a:r>
            <a:r>
              <a:rPr spc="-5" dirty="0">
                <a:latin typeface="Calibri"/>
                <a:cs typeface="Calibri"/>
              </a:rPr>
              <a:t>h</a:t>
            </a:r>
            <a:r>
              <a:rPr spc="-10" dirty="0">
                <a:latin typeface="Calibri"/>
                <a:cs typeface="Calibri"/>
              </a:rPr>
              <a:t>e</a:t>
            </a:r>
            <a:r>
              <a:rPr spc="55" dirty="0">
                <a:latin typeface="Calibri"/>
                <a:cs typeface="Calibri"/>
              </a:rPr>
              <a:t>d</a:t>
            </a:r>
            <a:r>
              <a:rPr spc="90" dirty="0">
                <a:latin typeface="Calibri"/>
                <a:cs typeface="Calibri"/>
              </a:rPr>
              <a:t> </a:t>
            </a:r>
            <a:r>
              <a:rPr spc="15" dirty="0">
                <a:latin typeface="Calibri"/>
                <a:cs typeface="Calibri"/>
              </a:rPr>
              <a:t>b</a:t>
            </a:r>
            <a:r>
              <a:rPr spc="40" dirty="0">
                <a:latin typeface="Calibri"/>
                <a:cs typeface="Calibri"/>
              </a:rPr>
              <a:t>y</a:t>
            </a:r>
            <a:r>
              <a:rPr spc="70" dirty="0">
                <a:latin typeface="Calibri"/>
                <a:cs typeface="Calibri"/>
              </a:rPr>
              <a:t> </a:t>
            </a:r>
            <a:r>
              <a:rPr spc="15" dirty="0">
                <a:latin typeface="Calibri"/>
                <a:cs typeface="Calibri"/>
              </a:rPr>
              <a:t>$</a:t>
            </a:r>
            <a:r>
              <a:rPr lang="en-US" spc="15" dirty="0">
                <a:latin typeface="Calibri"/>
                <a:cs typeface="Calibri"/>
              </a:rPr>
              <a:t>4</a:t>
            </a:r>
            <a:r>
              <a:rPr spc="-15" dirty="0">
                <a:latin typeface="Calibri"/>
                <a:cs typeface="Calibri"/>
              </a:rPr>
              <a:t>.</a:t>
            </a:r>
            <a:r>
              <a:rPr lang="en-US" spc="-15" dirty="0">
                <a:latin typeface="Calibri"/>
                <a:cs typeface="Calibri"/>
              </a:rPr>
              <a:t>5</a:t>
            </a:r>
            <a:r>
              <a:rPr spc="-15" dirty="0">
                <a:latin typeface="Calibri"/>
                <a:cs typeface="Calibri"/>
              </a:rPr>
              <a:t>M</a:t>
            </a:r>
            <a:r>
              <a:rPr spc="65" dirty="0">
                <a:latin typeface="Calibri"/>
                <a:cs typeface="Calibri"/>
              </a:rPr>
              <a:t> </a:t>
            </a:r>
            <a:r>
              <a:rPr dirty="0">
                <a:latin typeface="Calibri"/>
                <a:cs typeface="Calibri"/>
              </a:rPr>
              <a:t>t</a:t>
            </a:r>
            <a:r>
              <a:rPr spc="5" dirty="0">
                <a:latin typeface="Calibri"/>
                <a:cs typeface="Calibri"/>
              </a:rPr>
              <a:t>o</a:t>
            </a:r>
            <a:endParaRPr dirty="0">
              <a:latin typeface="Calibri"/>
              <a:cs typeface="Calibri"/>
            </a:endParaRPr>
          </a:p>
          <a:p>
            <a:pPr marL="565150">
              <a:lnSpc>
                <a:spcPct val="100000"/>
              </a:lnSpc>
              <a:spcBef>
                <a:spcPts val="300"/>
              </a:spcBef>
            </a:pPr>
            <a:r>
              <a:rPr spc="15" dirty="0">
                <a:latin typeface="Calibri"/>
                <a:cs typeface="Calibri"/>
              </a:rPr>
              <a:t>$</a:t>
            </a:r>
            <a:r>
              <a:rPr lang="en-US" spc="15" dirty="0">
                <a:latin typeface="Calibri"/>
                <a:cs typeface="Calibri"/>
              </a:rPr>
              <a:t>15</a:t>
            </a:r>
            <a:r>
              <a:rPr spc="-45" dirty="0">
                <a:latin typeface="Calibri"/>
                <a:cs typeface="Calibri"/>
              </a:rPr>
              <a:t>M</a:t>
            </a:r>
            <a:r>
              <a:rPr spc="65" dirty="0">
                <a:latin typeface="Calibri"/>
                <a:cs typeface="Calibri"/>
              </a:rPr>
              <a:t> </a:t>
            </a:r>
            <a:r>
              <a:rPr spc="110" dirty="0">
                <a:latin typeface="Calibri"/>
                <a:cs typeface="Calibri"/>
              </a:rPr>
              <a:t>a</a:t>
            </a:r>
            <a:r>
              <a:rPr spc="25" dirty="0">
                <a:latin typeface="Calibri"/>
                <a:cs typeface="Calibri"/>
              </a:rPr>
              <a:t>t</a:t>
            </a:r>
            <a:r>
              <a:rPr spc="65" dirty="0">
                <a:latin typeface="Calibri"/>
                <a:cs typeface="Calibri"/>
              </a:rPr>
              <a:t> </a:t>
            </a:r>
            <a:r>
              <a:rPr spc="55" dirty="0">
                <a:latin typeface="Calibri"/>
                <a:cs typeface="Calibri"/>
              </a:rPr>
              <a:t>Y</a:t>
            </a:r>
            <a:r>
              <a:rPr lang="en-US" spc="55" dirty="0">
                <a:latin typeface="Calibri"/>
                <a:cs typeface="Calibri"/>
              </a:rPr>
              <a:t>ear End ‘</a:t>
            </a:r>
            <a:r>
              <a:rPr spc="35" dirty="0">
                <a:latin typeface="Calibri"/>
                <a:cs typeface="Calibri"/>
              </a:rPr>
              <a:t>2</a:t>
            </a:r>
            <a:r>
              <a:rPr lang="en-US" spc="35" dirty="0">
                <a:latin typeface="Calibri"/>
                <a:cs typeface="Calibri"/>
              </a:rPr>
              <a:t>3</a:t>
            </a:r>
            <a:endParaRPr dirty="0">
              <a:latin typeface="Calibri"/>
              <a:cs typeface="Calibri"/>
            </a:endParaRPr>
          </a:p>
          <a:p>
            <a:pPr>
              <a:lnSpc>
                <a:spcPct val="100000"/>
              </a:lnSpc>
              <a:spcBef>
                <a:spcPts val="47"/>
              </a:spcBef>
            </a:pPr>
            <a:endParaRPr dirty="0">
              <a:latin typeface="Times New Roman"/>
              <a:cs typeface="Times New Roman"/>
            </a:endParaRPr>
          </a:p>
          <a:p>
            <a:pPr marL="548005" marR="93980" indent="-199390">
              <a:lnSpc>
                <a:spcPct val="100000"/>
              </a:lnSpc>
              <a:buSzPct val="81250"/>
              <a:buFont typeface="Arial"/>
              <a:buChar char="•"/>
              <a:tabLst>
                <a:tab pos="548640" algn="l"/>
              </a:tabLst>
            </a:pPr>
            <a:r>
              <a:rPr spc="15" dirty="0">
                <a:latin typeface="Calibri"/>
                <a:cs typeface="Calibri"/>
              </a:rPr>
              <a:t>202</a:t>
            </a:r>
            <a:r>
              <a:rPr lang="en-US" spc="15" dirty="0">
                <a:latin typeface="Calibri"/>
                <a:cs typeface="Calibri"/>
              </a:rPr>
              <a:t>4</a:t>
            </a:r>
            <a:r>
              <a:rPr spc="60" dirty="0">
                <a:latin typeface="Calibri"/>
                <a:cs typeface="Calibri"/>
              </a:rPr>
              <a:t> </a:t>
            </a:r>
            <a:r>
              <a:rPr spc="20" dirty="0">
                <a:latin typeface="Calibri"/>
                <a:cs typeface="Calibri"/>
              </a:rPr>
              <a:t>b</a:t>
            </a:r>
            <a:r>
              <a:rPr spc="25" dirty="0">
                <a:latin typeface="Calibri"/>
                <a:cs typeface="Calibri"/>
              </a:rPr>
              <a:t>u</a:t>
            </a:r>
            <a:r>
              <a:rPr spc="50" dirty="0">
                <a:latin typeface="Calibri"/>
                <a:cs typeface="Calibri"/>
              </a:rPr>
              <a:t>dge</a:t>
            </a:r>
            <a:r>
              <a:rPr spc="35" dirty="0">
                <a:latin typeface="Calibri"/>
                <a:cs typeface="Calibri"/>
              </a:rPr>
              <a:t>t</a:t>
            </a:r>
            <a:r>
              <a:rPr spc="60" dirty="0">
                <a:latin typeface="Calibri"/>
                <a:cs typeface="Calibri"/>
              </a:rPr>
              <a:t> </a:t>
            </a:r>
            <a:r>
              <a:rPr spc="-10" dirty="0">
                <a:latin typeface="Calibri"/>
                <a:cs typeface="Calibri"/>
              </a:rPr>
              <a:t>u</a:t>
            </a:r>
            <a:r>
              <a:rPr spc="30" dirty="0">
                <a:latin typeface="Calibri"/>
                <a:cs typeface="Calibri"/>
              </a:rPr>
              <a:t>ti</a:t>
            </a:r>
            <a:r>
              <a:rPr spc="20" dirty="0">
                <a:latin typeface="Calibri"/>
                <a:cs typeface="Calibri"/>
              </a:rPr>
              <a:t>l</a:t>
            </a:r>
            <a:r>
              <a:rPr spc="35" dirty="0">
                <a:latin typeface="Calibri"/>
                <a:cs typeface="Calibri"/>
              </a:rPr>
              <a:t>i</a:t>
            </a:r>
            <a:r>
              <a:rPr spc="40" dirty="0">
                <a:latin typeface="Calibri"/>
                <a:cs typeface="Calibri"/>
              </a:rPr>
              <a:t>z</a:t>
            </a:r>
            <a:r>
              <a:rPr spc="-15" dirty="0">
                <a:latin typeface="Calibri"/>
                <a:cs typeface="Calibri"/>
              </a:rPr>
              <a:t>e</a:t>
            </a:r>
            <a:r>
              <a:rPr lang="en-US" spc="-15" dirty="0">
                <a:latin typeface="Calibri"/>
                <a:cs typeface="Calibri"/>
              </a:rPr>
              <a:t>s</a:t>
            </a:r>
            <a:r>
              <a:rPr spc="90" dirty="0">
                <a:latin typeface="Calibri"/>
                <a:cs typeface="Calibri"/>
              </a:rPr>
              <a:t> </a:t>
            </a:r>
            <a:r>
              <a:rPr spc="15" dirty="0">
                <a:latin typeface="Calibri"/>
                <a:cs typeface="Calibri"/>
              </a:rPr>
              <a:t>$</a:t>
            </a:r>
            <a:r>
              <a:rPr lang="en-US" spc="15" dirty="0">
                <a:latin typeface="Calibri"/>
                <a:cs typeface="Calibri"/>
              </a:rPr>
              <a:t>5</a:t>
            </a:r>
            <a:r>
              <a:rPr spc="-45" dirty="0">
                <a:latin typeface="Calibri"/>
                <a:cs typeface="Calibri"/>
              </a:rPr>
              <a:t>M</a:t>
            </a:r>
            <a:r>
              <a:rPr spc="75" dirty="0">
                <a:latin typeface="Calibri"/>
                <a:cs typeface="Calibri"/>
              </a:rPr>
              <a:t> </a:t>
            </a:r>
            <a:r>
              <a:rPr dirty="0">
                <a:latin typeface="Calibri"/>
                <a:cs typeface="Calibri"/>
              </a:rPr>
              <a:t>to </a:t>
            </a:r>
            <a:r>
              <a:rPr spc="100" dirty="0">
                <a:latin typeface="Calibri"/>
                <a:cs typeface="Calibri"/>
              </a:rPr>
              <a:t>m</a:t>
            </a:r>
            <a:r>
              <a:rPr spc="55" dirty="0">
                <a:latin typeface="Calibri"/>
                <a:cs typeface="Calibri"/>
              </a:rPr>
              <a:t>a</a:t>
            </a:r>
            <a:r>
              <a:rPr spc="-10" dirty="0">
                <a:latin typeface="Calibri"/>
                <a:cs typeface="Calibri"/>
              </a:rPr>
              <a:t>n</a:t>
            </a:r>
            <a:r>
              <a:rPr spc="110" dirty="0">
                <a:latin typeface="Calibri"/>
                <a:cs typeface="Calibri"/>
              </a:rPr>
              <a:t>a</a:t>
            </a:r>
            <a:r>
              <a:rPr spc="55" dirty="0">
                <a:latin typeface="Calibri"/>
                <a:cs typeface="Calibri"/>
              </a:rPr>
              <a:t>g</a:t>
            </a:r>
            <a:r>
              <a:rPr spc="60" dirty="0">
                <a:latin typeface="Calibri"/>
                <a:cs typeface="Calibri"/>
              </a:rPr>
              <a:t>e</a:t>
            </a:r>
            <a:r>
              <a:rPr spc="95" dirty="0">
                <a:latin typeface="Calibri"/>
                <a:cs typeface="Calibri"/>
              </a:rPr>
              <a:t> </a:t>
            </a:r>
            <a:r>
              <a:rPr spc="-50" dirty="0">
                <a:latin typeface="Calibri"/>
                <a:cs typeface="Calibri"/>
              </a:rPr>
              <a:t>r</a:t>
            </a:r>
            <a:r>
              <a:rPr spc="-15" dirty="0">
                <a:latin typeface="Calibri"/>
                <a:cs typeface="Calibri"/>
              </a:rPr>
              <a:t>e</a:t>
            </a:r>
            <a:r>
              <a:rPr spc="15" dirty="0">
                <a:latin typeface="Calibri"/>
                <a:cs typeface="Calibri"/>
              </a:rPr>
              <a:t>v</a:t>
            </a:r>
            <a:r>
              <a:rPr dirty="0">
                <a:latin typeface="Calibri"/>
                <a:cs typeface="Calibri"/>
              </a:rPr>
              <a:t>en</a:t>
            </a:r>
            <a:r>
              <a:rPr spc="-10" dirty="0">
                <a:latin typeface="Calibri"/>
                <a:cs typeface="Calibri"/>
              </a:rPr>
              <a:t>u</a:t>
            </a:r>
            <a:r>
              <a:rPr dirty="0">
                <a:latin typeface="Calibri"/>
                <a:cs typeface="Calibri"/>
              </a:rPr>
              <a:t>e</a:t>
            </a:r>
            <a:r>
              <a:rPr spc="90" dirty="0">
                <a:latin typeface="Calibri"/>
                <a:cs typeface="Calibri"/>
              </a:rPr>
              <a:t> </a:t>
            </a:r>
            <a:r>
              <a:rPr spc="10" dirty="0">
                <a:latin typeface="Calibri"/>
                <a:cs typeface="Calibri"/>
              </a:rPr>
              <a:t>lo</a:t>
            </a:r>
            <a:r>
              <a:rPr spc="45" dirty="0">
                <a:latin typeface="Calibri"/>
                <a:cs typeface="Calibri"/>
              </a:rPr>
              <a:t>s</a:t>
            </a:r>
            <a:r>
              <a:rPr spc="30" dirty="0">
                <a:latin typeface="Calibri"/>
                <a:cs typeface="Calibri"/>
              </a:rPr>
              <a:t>se</a:t>
            </a:r>
            <a:r>
              <a:rPr spc="65" dirty="0">
                <a:latin typeface="Calibri"/>
                <a:cs typeface="Calibri"/>
              </a:rPr>
              <a:t>s</a:t>
            </a:r>
            <a:r>
              <a:rPr lang="en-US" spc="75" dirty="0">
                <a:latin typeface="Calibri"/>
                <a:cs typeface="Calibri"/>
              </a:rPr>
              <a:t>, </a:t>
            </a:r>
            <a:r>
              <a:rPr spc="10" dirty="0">
                <a:latin typeface="Calibri"/>
                <a:cs typeface="Calibri"/>
              </a:rPr>
              <a:t>l</a:t>
            </a:r>
            <a:r>
              <a:rPr spc="-5" dirty="0">
                <a:latin typeface="Calibri"/>
                <a:cs typeface="Calibri"/>
              </a:rPr>
              <a:t>o</a:t>
            </a:r>
            <a:r>
              <a:rPr spc="35" dirty="0">
                <a:latin typeface="Calibri"/>
                <a:cs typeface="Calibri"/>
              </a:rPr>
              <a:t>w</a:t>
            </a:r>
            <a:r>
              <a:rPr spc="-10" dirty="0">
                <a:latin typeface="Calibri"/>
                <a:cs typeface="Calibri"/>
              </a:rPr>
              <a:t>er</a:t>
            </a:r>
            <a:r>
              <a:rPr lang="en-US" spc="-10" dirty="0">
                <a:latin typeface="Calibri"/>
                <a:cs typeface="Calibri"/>
              </a:rPr>
              <a:t> the</a:t>
            </a:r>
            <a:r>
              <a:rPr spc="65" dirty="0">
                <a:latin typeface="Calibri"/>
                <a:cs typeface="Calibri"/>
              </a:rPr>
              <a:t> </a:t>
            </a:r>
            <a:r>
              <a:rPr dirty="0">
                <a:latin typeface="Calibri"/>
                <a:cs typeface="Calibri"/>
              </a:rPr>
              <a:t>t</a:t>
            </a:r>
            <a:r>
              <a:rPr spc="110" dirty="0">
                <a:latin typeface="Calibri"/>
                <a:cs typeface="Calibri"/>
              </a:rPr>
              <a:t>ax</a:t>
            </a:r>
            <a:r>
              <a:rPr spc="85" dirty="0">
                <a:latin typeface="Calibri"/>
                <a:cs typeface="Calibri"/>
              </a:rPr>
              <a:t> </a:t>
            </a:r>
            <a:r>
              <a:rPr spc="-50" dirty="0">
                <a:latin typeface="Calibri"/>
                <a:cs typeface="Calibri"/>
              </a:rPr>
              <a:t>r</a:t>
            </a:r>
            <a:r>
              <a:rPr spc="110" dirty="0">
                <a:latin typeface="Calibri"/>
                <a:cs typeface="Calibri"/>
              </a:rPr>
              <a:t>a</a:t>
            </a:r>
            <a:r>
              <a:rPr dirty="0">
                <a:latin typeface="Calibri"/>
                <a:cs typeface="Calibri"/>
              </a:rPr>
              <a:t>t</a:t>
            </a:r>
            <a:r>
              <a:rPr spc="5" dirty="0">
                <a:latin typeface="Calibri"/>
                <a:cs typeface="Calibri"/>
              </a:rPr>
              <a:t>e</a:t>
            </a:r>
            <a:r>
              <a:rPr lang="en-US" spc="5" dirty="0">
                <a:latin typeface="Calibri"/>
                <a:cs typeface="Calibri"/>
              </a:rPr>
              <a:t>, and offset increased debt service </a:t>
            </a:r>
            <a:r>
              <a:rPr lang="en-US" spc="5" dirty="0" err="1">
                <a:latin typeface="Calibri"/>
                <a:cs typeface="Calibri"/>
              </a:rPr>
              <a:t>payments.This</a:t>
            </a:r>
            <a:r>
              <a:rPr lang="en-US" spc="5" dirty="0">
                <a:latin typeface="Calibri"/>
                <a:cs typeface="Calibri"/>
              </a:rPr>
              <a:t> is</a:t>
            </a:r>
            <a:r>
              <a:rPr lang="en-US" spc="65" dirty="0">
                <a:latin typeface="Calibri"/>
                <a:cs typeface="Calibri"/>
              </a:rPr>
              <a:t> in line with fiscal planning goals.</a:t>
            </a:r>
            <a:endParaRPr dirty="0">
              <a:latin typeface="Calibri"/>
              <a:cs typeface="Calibri"/>
            </a:endParaRPr>
          </a:p>
          <a:p>
            <a:pPr>
              <a:lnSpc>
                <a:spcPct val="100000"/>
              </a:lnSpc>
              <a:spcBef>
                <a:spcPts val="47"/>
              </a:spcBef>
              <a:buFont typeface="Arial"/>
              <a:buChar char="•"/>
            </a:pPr>
            <a:endParaRPr dirty="0">
              <a:latin typeface="Times New Roman"/>
              <a:cs typeface="Times New Roman"/>
            </a:endParaRPr>
          </a:p>
          <a:p>
            <a:pPr marL="548005" marR="163830" indent="-199390">
              <a:lnSpc>
                <a:spcPct val="100000"/>
              </a:lnSpc>
              <a:buSzPct val="81250"/>
              <a:buFont typeface="Arial"/>
              <a:buChar char="•"/>
              <a:tabLst>
                <a:tab pos="548640" algn="l"/>
              </a:tabLst>
            </a:pPr>
            <a:r>
              <a:rPr spc="15" dirty="0">
                <a:latin typeface="Calibri"/>
                <a:cs typeface="Calibri"/>
              </a:rPr>
              <a:t>$</a:t>
            </a:r>
            <a:r>
              <a:rPr lang="en-US" spc="15" dirty="0">
                <a:latin typeface="Calibri"/>
                <a:cs typeface="Calibri"/>
              </a:rPr>
              <a:t>10</a:t>
            </a:r>
            <a:r>
              <a:rPr spc="-15" dirty="0">
                <a:latin typeface="Calibri"/>
                <a:cs typeface="Calibri"/>
              </a:rPr>
              <a:t>.</a:t>
            </a:r>
            <a:r>
              <a:rPr lang="en-US" spc="-15" dirty="0">
                <a:latin typeface="Calibri"/>
                <a:cs typeface="Calibri"/>
              </a:rPr>
              <a:t>5</a:t>
            </a:r>
            <a:r>
              <a:rPr spc="-15" dirty="0">
                <a:latin typeface="Calibri"/>
                <a:cs typeface="Calibri"/>
              </a:rPr>
              <a:t>M</a:t>
            </a:r>
            <a:r>
              <a:rPr spc="65" dirty="0">
                <a:latin typeface="Calibri"/>
                <a:cs typeface="Calibri"/>
              </a:rPr>
              <a:t> s</a:t>
            </a:r>
            <a:r>
              <a:rPr spc="5" dirty="0">
                <a:latin typeface="Calibri"/>
                <a:cs typeface="Calibri"/>
              </a:rPr>
              <a:t>urplu</a:t>
            </a:r>
            <a:r>
              <a:rPr spc="75" dirty="0">
                <a:latin typeface="Calibri"/>
                <a:cs typeface="Calibri"/>
              </a:rPr>
              <a:t>s</a:t>
            </a:r>
            <a:r>
              <a:rPr spc="60" dirty="0">
                <a:latin typeface="Calibri"/>
                <a:cs typeface="Calibri"/>
              </a:rPr>
              <a:t> </a:t>
            </a:r>
            <a:r>
              <a:rPr spc="65" dirty="0">
                <a:latin typeface="Calibri"/>
                <a:cs typeface="Calibri"/>
              </a:rPr>
              <a:t>b</a:t>
            </a:r>
            <a:r>
              <a:rPr spc="110" dirty="0">
                <a:latin typeface="Calibri"/>
                <a:cs typeface="Calibri"/>
              </a:rPr>
              <a:t>a</a:t>
            </a:r>
            <a:r>
              <a:rPr spc="50" dirty="0">
                <a:latin typeface="Calibri"/>
                <a:cs typeface="Calibri"/>
              </a:rPr>
              <a:t>l</a:t>
            </a:r>
            <a:r>
              <a:rPr spc="95" dirty="0">
                <a:latin typeface="Calibri"/>
                <a:cs typeface="Calibri"/>
              </a:rPr>
              <a:t>a</a:t>
            </a:r>
            <a:r>
              <a:rPr spc="15" dirty="0">
                <a:latin typeface="Calibri"/>
                <a:cs typeface="Calibri"/>
              </a:rPr>
              <a:t>nc</a:t>
            </a:r>
            <a:r>
              <a:rPr spc="20" dirty="0">
                <a:latin typeface="Calibri"/>
                <a:cs typeface="Calibri"/>
              </a:rPr>
              <a:t>e</a:t>
            </a:r>
            <a:r>
              <a:rPr spc="95" dirty="0">
                <a:latin typeface="Calibri"/>
                <a:cs typeface="Calibri"/>
              </a:rPr>
              <a:t> </a:t>
            </a:r>
            <a:r>
              <a:rPr spc="20" dirty="0">
                <a:latin typeface="Calibri"/>
                <a:cs typeface="Calibri"/>
              </a:rPr>
              <a:t>le</a:t>
            </a:r>
            <a:r>
              <a:rPr spc="10" dirty="0">
                <a:latin typeface="Calibri"/>
                <a:cs typeface="Calibri"/>
              </a:rPr>
              <a:t>f</a:t>
            </a:r>
            <a:r>
              <a:rPr spc="25" dirty="0">
                <a:latin typeface="Calibri"/>
                <a:cs typeface="Calibri"/>
              </a:rPr>
              <a:t>t</a:t>
            </a:r>
            <a:r>
              <a:rPr spc="65" dirty="0">
                <a:latin typeface="Calibri"/>
                <a:cs typeface="Calibri"/>
              </a:rPr>
              <a:t> </a:t>
            </a:r>
            <a:r>
              <a:rPr dirty="0">
                <a:latin typeface="Calibri"/>
                <a:cs typeface="Calibri"/>
              </a:rPr>
              <a:t>t</a:t>
            </a:r>
            <a:r>
              <a:rPr spc="5" dirty="0">
                <a:latin typeface="Calibri"/>
                <a:cs typeface="Calibri"/>
              </a:rPr>
              <a:t>o</a:t>
            </a:r>
            <a:r>
              <a:rPr dirty="0">
                <a:latin typeface="Calibri"/>
                <a:cs typeface="Calibri"/>
              </a:rPr>
              <a:t> </a:t>
            </a:r>
            <a:r>
              <a:rPr spc="110" dirty="0">
                <a:latin typeface="Calibri"/>
                <a:cs typeface="Calibri"/>
              </a:rPr>
              <a:t>a</a:t>
            </a:r>
            <a:r>
              <a:rPr spc="40" dirty="0">
                <a:latin typeface="Calibri"/>
                <a:cs typeface="Calibri"/>
              </a:rPr>
              <a:t>b</a:t>
            </a:r>
            <a:r>
              <a:rPr spc="25" dirty="0">
                <a:latin typeface="Calibri"/>
                <a:cs typeface="Calibri"/>
              </a:rPr>
              <a:t>sorb</a:t>
            </a:r>
            <a:r>
              <a:rPr spc="65" dirty="0">
                <a:latin typeface="Calibri"/>
                <a:cs typeface="Calibri"/>
              </a:rPr>
              <a:t> </a:t>
            </a:r>
            <a:r>
              <a:rPr spc="15" dirty="0">
                <a:latin typeface="Calibri"/>
                <a:cs typeface="Calibri"/>
              </a:rPr>
              <a:t>cont</a:t>
            </a:r>
            <a:r>
              <a:rPr dirty="0">
                <a:latin typeface="Calibri"/>
                <a:cs typeface="Calibri"/>
              </a:rPr>
              <a:t>i</a:t>
            </a:r>
            <a:r>
              <a:rPr spc="-10" dirty="0">
                <a:latin typeface="Calibri"/>
                <a:cs typeface="Calibri"/>
              </a:rPr>
              <a:t>nu</a:t>
            </a:r>
            <a:r>
              <a:rPr spc="-15" dirty="0">
                <a:latin typeface="Calibri"/>
                <a:cs typeface="Calibri"/>
              </a:rPr>
              <a:t>e</a:t>
            </a:r>
            <a:r>
              <a:rPr spc="55" dirty="0">
                <a:latin typeface="Calibri"/>
                <a:cs typeface="Calibri"/>
              </a:rPr>
              <a:t>d</a:t>
            </a:r>
            <a:r>
              <a:rPr spc="25" dirty="0">
                <a:latin typeface="Calibri"/>
                <a:cs typeface="Calibri"/>
              </a:rPr>
              <a:t> </a:t>
            </a:r>
            <a:r>
              <a:rPr spc="100" dirty="0">
                <a:latin typeface="Calibri"/>
                <a:cs typeface="Calibri"/>
              </a:rPr>
              <a:t>m</a:t>
            </a:r>
            <a:r>
              <a:rPr spc="55" dirty="0">
                <a:latin typeface="Calibri"/>
                <a:cs typeface="Calibri"/>
              </a:rPr>
              <a:t>a</a:t>
            </a:r>
            <a:r>
              <a:rPr spc="5" dirty="0">
                <a:latin typeface="Calibri"/>
                <a:cs typeface="Calibri"/>
              </a:rPr>
              <a:t>r</a:t>
            </a:r>
            <a:r>
              <a:rPr dirty="0">
                <a:latin typeface="Calibri"/>
                <a:cs typeface="Calibri"/>
              </a:rPr>
              <a:t>k</a:t>
            </a:r>
            <a:r>
              <a:rPr spc="40" dirty="0">
                <a:latin typeface="Calibri"/>
                <a:cs typeface="Calibri"/>
              </a:rPr>
              <a:t>etpla</a:t>
            </a:r>
            <a:r>
              <a:rPr spc="20" dirty="0">
                <a:latin typeface="Calibri"/>
                <a:cs typeface="Calibri"/>
              </a:rPr>
              <a:t>c</a:t>
            </a:r>
            <a:r>
              <a:rPr spc="30" dirty="0">
                <a:latin typeface="Calibri"/>
                <a:cs typeface="Calibri"/>
              </a:rPr>
              <a:t>e</a:t>
            </a:r>
            <a:r>
              <a:rPr spc="105" dirty="0">
                <a:latin typeface="Calibri"/>
                <a:cs typeface="Calibri"/>
              </a:rPr>
              <a:t> </a:t>
            </a:r>
            <a:r>
              <a:rPr spc="45" dirty="0">
                <a:latin typeface="Calibri"/>
                <a:cs typeface="Calibri"/>
              </a:rPr>
              <a:t>dis</a:t>
            </a:r>
            <a:r>
              <a:rPr spc="-20" dirty="0">
                <a:latin typeface="Calibri"/>
                <a:cs typeface="Calibri"/>
              </a:rPr>
              <a:t>ru</a:t>
            </a:r>
            <a:r>
              <a:rPr spc="40" dirty="0">
                <a:latin typeface="Calibri"/>
                <a:cs typeface="Calibri"/>
              </a:rPr>
              <a:t>p</a:t>
            </a:r>
            <a:r>
              <a:rPr spc="25" dirty="0">
                <a:latin typeface="Calibri"/>
                <a:cs typeface="Calibri"/>
              </a:rPr>
              <a:t>tions</a:t>
            </a:r>
            <a:r>
              <a:rPr spc="55" dirty="0">
                <a:latin typeface="Calibri"/>
                <a:cs typeface="Calibri"/>
              </a:rPr>
              <a:t> </a:t>
            </a:r>
            <a:r>
              <a:rPr spc="110" dirty="0">
                <a:latin typeface="Calibri"/>
                <a:cs typeface="Calibri"/>
              </a:rPr>
              <a:t>a</a:t>
            </a:r>
            <a:r>
              <a:rPr spc="-10" dirty="0">
                <a:latin typeface="Calibri"/>
                <a:cs typeface="Calibri"/>
              </a:rPr>
              <a:t>n</a:t>
            </a:r>
            <a:r>
              <a:rPr spc="55" dirty="0">
                <a:latin typeface="Calibri"/>
                <a:cs typeface="Calibri"/>
              </a:rPr>
              <a:t>d</a:t>
            </a:r>
            <a:r>
              <a:rPr spc="25" dirty="0">
                <a:latin typeface="Calibri"/>
                <a:cs typeface="Calibri"/>
              </a:rPr>
              <a:t> </a:t>
            </a:r>
            <a:r>
              <a:rPr spc="55" dirty="0">
                <a:latin typeface="Calibri"/>
                <a:cs typeface="Calibri"/>
              </a:rPr>
              <a:t>g</a:t>
            </a:r>
            <a:r>
              <a:rPr spc="75" dirty="0">
                <a:latin typeface="Calibri"/>
                <a:cs typeface="Calibri"/>
              </a:rPr>
              <a:t>o</a:t>
            </a:r>
            <a:r>
              <a:rPr spc="110" dirty="0">
                <a:latin typeface="Calibri"/>
                <a:cs typeface="Calibri"/>
              </a:rPr>
              <a:t>a</a:t>
            </a:r>
            <a:r>
              <a:rPr spc="25" dirty="0">
                <a:latin typeface="Calibri"/>
                <a:cs typeface="Calibri"/>
              </a:rPr>
              <a:t>l</a:t>
            </a:r>
            <a:r>
              <a:rPr spc="65" dirty="0">
                <a:latin typeface="Calibri"/>
                <a:cs typeface="Calibri"/>
              </a:rPr>
              <a:t> </a:t>
            </a:r>
            <a:r>
              <a:rPr dirty="0">
                <a:latin typeface="Calibri"/>
                <a:cs typeface="Calibri"/>
              </a:rPr>
              <a:t>to</a:t>
            </a:r>
            <a:r>
              <a:rPr spc="70" dirty="0">
                <a:latin typeface="Calibri"/>
                <a:cs typeface="Calibri"/>
              </a:rPr>
              <a:t> </a:t>
            </a:r>
            <a:r>
              <a:rPr spc="-50" dirty="0">
                <a:latin typeface="Calibri"/>
                <a:cs typeface="Calibri"/>
              </a:rPr>
              <a:t>r</a:t>
            </a:r>
            <a:r>
              <a:rPr spc="20" dirty="0">
                <a:latin typeface="Calibri"/>
                <a:cs typeface="Calibri"/>
              </a:rPr>
              <a:t>eplenish</a:t>
            </a:r>
            <a:r>
              <a:rPr spc="80" dirty="0">
                <a:latin typeface="Calibri"/>
                <a:cs typeface="Calibri"/>
              </a:rPr>
              <a:t> </a:t>
            </a:r>
            <a:r>
              <a:rPr dirty="0">
                <a:latin typeface="Calibri"/>
                <a:cs typeface="Calibri"/>
              </a:rPr>
              <a:t>to</a:t>
            </a:r>
            <a:r>
              <a:rPr spc="55" dirty="0">
                <a:latin typeface="Calibri"/>
                <a:cs typeface="Calibri"/>
              </a:rPr>
              <a:t> </a:t>
            </a:r>
            <a:r>
              <a:rPr spc="15" dirty="0">
                <a:latin typeface="Calibri"/>
                <a:cs typeface="Calibri"/>
              </a:rPr>
              <a:t>$9M</a:t>
            </a:r>
            <a:r>
              <a:rPr lang="en-US" spc="15" dirty="0">
                <a:latin typeface="Calibri"/>
                <a:cs typeface="Calibri"/>
              </a:rPr>
              <a:t> to maintain fiscal stability and tax rate stability.</a:t>
            </a:r>
            <a:endParaRPr dirty="0">
              <a:latin typeface="Calibri"/>
              <a:cs typeface="Calibri"/>
            </a:endParaRPr>
          </a:p>
        </p:txBody>
      </p:sp>
      <p:sp>
        <p:nvSpPr>
          <p:cNvPr id="11" name="object 11"/>
          <p:cNvSpPr txBox="1"/>
          <p:nvPr/>
        </p:nvSpPr>
        <p:spPr>
          <a:xfrm>
            <a:off x="8383595" y="1707837"/>
            <a:ext cx="2872105" cy="1938992"/>
          </a:xfrm>
          <a:prstGeom prst="rect">
            <a:avLst/>
          </a:prstGeom>
        </p:spPr>
        <p:txBody>
          <a:bodyPr vert="horz" wrap="square" lIns="0" tIns="0" rIns="0" bIns="0" rtlCol="0">
            <a:spAutoFit/>
          </a:bodyPr>
          <a:lstStyle/>
          <a:p>
            <a:pPr marL="253365" marR="5080" indent="-240665">
              <a:lnSpc>
                <a:spcPct val="100000"/>
              </a:lnSpc>
              <a:buSzPct val="81250"/>
              <a:buFont typeface="Arial"/>
              <a:buChar char="•"/>
              <a:tabLst>
                <a:tab pos="253365" algn="l"/>
                <a:tab pos="254000" algn="l"/>
              </a:tabLst>
            </a:pPr>
            <a:r>
              <a:rPr spc="-70" dirty="0">
                <a:latin typeface="Calibri"/>
                <a:cs typeface="Calibri"/>
              </a:rPr>
              <a:t>T</a:t>
            </a:r>
            <a:r>
              <a:rPr spc="-15" dirty="0">
                <a:latin typeface="Calibri"/>
                <a:cs typeface="Calibri"/>
              </a:rPr>
              <a:t>o</a:t>
            </a:r>
            <a:r>
              <a:rPr dirty="0">
                <a:latin typeface="Calibri"/>
                <a:cs typeface="Calibri"/>
              </a:rPr>
              <a:t>t</a:t>
            </a:r>
            <a:r>
              <a:rPr spc="110" dirty="0">
                <a:latin typeface="Calibri"/>
                <a:cs typeface="Calibri"/>
              </a:rPr>
              <a:t>a</a:t>
            </a:r>
            <a:r>
              <a:rPr spc="25" dirty="0">
                <a:latin typeface="Calibri"/>
                <a:cs typeface="Calibri"/>
              </a:rPr>
              <a:t>l</a:t>
            </a:r>
            <a:r>
              <a:rPr spc="75" dirty="0">
                <a:latin typeface="Calibri"/>
                <a:cs typeface="Calibri"/>
              </a:rPr>
              <a:t> </a:t>
            </a:r>
            <a:r>
              <a:rPr spc="110" dirty="0">
                <a:latin typeface="Calibri"/>
                <a:cs typeface="Calibri"/>
              </a:rPr>
              <a:t>a</a:t>
            </a:r>
            <a:r>
              <a:rPr spc="25" dirty="0">
                <a:latin typeface="Calibri"/>
                <a:cs typeface="Calibri"/>
              </a:rPr>
              <a:t>pp</a:t>
            </a:r>
            <a:r>
              <a:rPr spc="-5" dirty="0">
                <a:latin typeface="Calibri"/>
                <a:cs typeface="Calibri"/>
              </a:rPr>
              <a:t>r</a:t>
            </a:r>
            <a:r>
              <a:rPr spc="30" dirty="0">
                <a:latin typeface="Calibri"/>
                <a:cs typeface="Calibri"/>
              </a:rPr>
              <a:t>opri</a:t>
            </a:r>
            <a:r>
              <a:rPr spc="35" dirty="0">
                <a:latin typeface="Calibri"/>
                <a:cs typeface="Calibri"/>
              </a:rPr>
              <a:t>a</a:t>
            </a:r>
            <a:r>
              <a:rPr spc="25" dirty="0">
                <a:latin typeface="Calibri"/>
                <a:cs typeface="Calibri"/>
              </a:rPr>
              <a:t>tions</a:t>
            </a:r>
            <a:r>
              <a:rPr spc="70" dirty="0">
                <a:latin typeface="Calibri"/>
                <a:cs typeface="Calibri"/>
              </a:rPr>
              <a:t> </a:t>
            </a:r>
            <a:r>
              <a:rPr spc="-10" dirty="0">
                <a:latin typeface="Calibri"/>
                <a:cs typeface="Calibri"/>
              </a:rPr>
              <a:t>u</a:t>
            </a:r>
            <a:r>
              <a:rPr spc="55" dirty="0">
                <a:latin typeface="Calibri"/>
                <a:cs typeface="Calibri"/>
              </a:rPr>
              <a:t>p </a:t>
            </a:r>
            <a:r>
              <a:rPr lang="en-US" spc="55" dirty="0">
                <a:latin typeface="Calibri"/>
                <a:cs typeface="Calibri"/>
              </a:rPr>
              <a:t>5</a:t>
            </a:r>
            <a:r>
              <a:rPr spc="15" dirty="0">
                <a:latin typeface="Calibri"/>
                <a:cs typeface="Calibri"/>
              </a:rPr>
              <a:t>.</a:t>
            </a:r>
            <a:r>
              <a:rPr lang="en-US" spc="15" dirty="0">
                <a:latin typeface="Calibri"/>
                <a:cs typeface="Calibri"/>
              </a:rPr>
              <a:t>7</a:t>
            </a:r>
            <a:r>
              <a:rPr spc="-310" dirty="0">
                <a:latin typeface="Calibri"/>
                <a:cs typeface="Calibri"/>
              </a:rPr>
              <a:t>%</a:t>
            </a:r>
            <a:r>
              <a:rPr spc="-100" dirty="0">
                <a:latin typeface="Calibri"/>
                <a:cs typeface="Calibri"/>
              </a:rPr>
              <a:t> </a:t>
            </a:r>
            <a:r>
              <a:rPr lang="en-US" spc="-100" dirty="0">
                <a:latin typeface="Calibri"/>
                <a:cs typeface="Calibri"/>
              </a:rPr>
              <a:t> </a:t>
            </a:r>
            <a:r>
              <a:rPr lang="en-US" spc="10" dirty="0">
                <a:latin typeface="Calibri"/>
                <a:cs typeface="Calibri"/>
              </a:rPr>
              <a:t>due to inflation, and the inclusion of several one-time grants.</a:t>
            </a:r>
          </a:p>
          <a:p>
            <a:pPr marL="253365" marR="5080" indent="-240665">
              <a:lnSpc>
                <a:spcPct val="100000"/>
              </a:lnSpc>
              <a:buSzPct val="81250"/>
              <a:buFont typeface="Arial"/>
              <a:buChar char="•"/>
              <a:tabLst>
                <a:tab pos="253365" algn="l"/>
                <a:tab pos="254000" algn="l"/>
              </a:tabLst>
            </a:pPr>
            <a:endParaRPr lang="en-US" spc="10" dirty="0">
              <a:latin typeface="Calibri"/>
              <a:cs typeface="Calibri"/>
            </a:endParaRPr>
          </a:p>
          <a:p>
            <a:pPr marL="253365" marR="5080" indent="-240665">
              <a:lnSpc>
                <a:spcPct val="100000"/>
              </a:lnSpc>
              <a:buSzPct val="81250"/>
              <a:buFont typeface="Arial"/>
              <a:buChar char="•"/>
              <a:tabLst>
                <a:tab pos="253365" algn="l"/>
                <a:tab pos="254000" algn="l"/>
              </a:tabLst>
            </a:pPr>
            <a:r>
              <a:rPr lang="en-US" spc="10" dirty="0">
                <a:latin typeface="Calibri"/>
                <a:cs typeface="Calibri"/>
              </a:rPr>
              <a:t>Library appropriations increased 15%.</a:t>
            </a:r>
            <a:endParaRPr dirty="0">
              <a:latin typeface="Calibri"/>
              <a:cs typeface="Calibri"/>
            </a:endParaRPr>
          </a:p>
        </p:txBody>
      </p:sp>
      <p:sp>
        <p:nvSpPr>
          <p:cNvPr id="12" name="object 12"/>
          <p:cNvSpPr txBox="1"/>
          <p:nvPr/>
        </p:nvSpPr>
        <p:spPr>
          <a:xfrm>
            <a:off x="8416932" y="3914690"/>
            <a:ext cx="2805430" cy="1908215"/>
          </a:xfrm>
          <a:prstGeom prst="rect">
            <a:avLst/>
          </a:prstGeom>
        </p:spPr>
        <p:txBody>
          <a:bodyPr vert="horz" wrap="square" lIns="0" tIns="0" rIns="0" bIns="0" rtlCol="0">
            <a:spAutoFit/>
          </a:bodyPr>
          <a:lstStyle/>
          <a:p>
            <a:pPr marL="253365" marR="5080" indent="-240665">
              <a:lnSpc>
                <a:spcPct val="100000"/>
              </a:lnSpc>
              <a:buSzPct val="81250"/>
              <a:buFont typeface="Arial"/>
              <a:buChar char="•"/>
              <a:tabLst>
                <a:tab pos="253365" algn="l"/>
                <a:tab pos="254000" algn="l"/>
              </a:tabLst>
            </a:pPr>
            <a:r>
              <a:rPr lang="en-US" spc="65" dirty="0">
                <a:latin typeface="Calibri"/>
                <a:cs typeface="Calibri"/>
              </a:rPr>
              <a:t>Budget no longer supported by American Rescue Plan Funding.</a:t>
            </a:r>
          </a:p>
          <a:p>
            <a:pPr marL="253365" marR="5080" indent="-240665">
              <a:lnSpc>
                <a:spcPct val="100000"/>
              </a:lnSpc>
              <a:buSzPct val="81250"/>
              <a:buFont typeface="Arial"/>
              <a:buChar char="•"/>
              <a:tabLst>
                <a:tab pos="253365" algn="l"/>
                <a:tab pos="254000" algn="l"/>
              </a:tabLst>
            </a:pPr>
            <a:endParaRPr lang="en-US" spc="65" dirty="0">
              <a:latin typeface="Calibri"/>
              <a:cs typeface="Calibri"/>
            </a:endParaRPr>
          </a:p>
          <a:p>
            <a:pPr marL="253365" marR="5080" indent="-240665">
              <a:lnSpc>
                <a:spcPct val="100000"/>
              </a:lnSpc>
              <a:buSzPct val="81250"/>
              <a:buFont typeface="Arial"/>
              <a:buChar char="•"/>
              <a:tabLst>
                <a:tab pos="253365" algn="l"/>
                <a:tab pos="254000" algn="l"/>
              </a:tabLst>
            </a:pPr>
            <a:r>
              <a:rPr lang="en-US" spc="65" dirty="0">
                <a:latin typeface="Calibri"/>
                <a:cs typeface="Calibri"/>
              </a:rPr>
              <a:t>State Aid has been reduced by $200,000.00.</a:t>
            </a:r>
          </a:p>
          <a:p>
            <a:pPr marL="253365" marR="5080" indent="-240665">
              <a:lnSpc>
                <a:spcPct val="100000"/>
              </a:lnSpc>
              <a:buSzPct val="81250"/>
              <a:buFont typeface="Arial"/>
              <a:buChar char="•"/>
              <a:tabLst>
                <a:tab pos="253365" algn="l"/>
                <a:tab pos="254000" algn="l"/>
              </a:tabLst>
            </a:pPr>
            <a:endParaRPr sz="1600" dirty="0">
              <a:latin typeface="Calibri"/>
              <a:cs typeface="Calibri"/>
            </a:endParaRPr>
          </a:p>
        </p:txBody>
      </p:sp>
      <p:sp>
        <p:nvSpPr>
          <p:cNvPr id="13" name="object 13"/>
          <p:cNvSpPr txBox="1"/>
          <p:nvPr/>
        </p:nvSpPr>
        <p:spPr>
          <a:xfrm>
            <a:off x="8458200" y="6109636"/>
            <a:ext cx="2604135" cy="553998"/>
          </a:xfrm>
          <a:prstGeom prst="rect">
            <a:avLst/>
          </a:prstGeom>
        </p:spPr>
        <p:txBody>
          <a:bodyPr vert="horz" wrap="square" lIns="0" tIns="0" rIns="0" bIns="0" rtlCol="0">
            <a:spAutoFit/>
          </a:bodyPr>
          <a:lstStyle/>
          <a:p>
            <a:pPr marL="253365" marR="5080" indent="-240665">
              <a:lnSpc>
                <a:spcPct val="100000"/>
              </a:lnSpc>
              <a:buSzPct val="81250"/>
              <a:buFont typeface="Arial"/>
              <a:buChar char="•"/>
              <a:tabLst>
                <a:tab pos="253365" algn="l"/>
                <a:tab pos="254000" algn="l"/>
              </a:tabLst>
            </a:pPr>
            <a:r>
              <a:rPr spc="10" dirty="0">
                <a:latin typeface="Calibri"/>
                <a:cs typeface="Calibri"/>
              </a:rPr>
              <a:t>Deli</a:t>
            </a:r>
            <a:r>
              <a:rPr spc="15" dirty="0">
                <a:latin typeface="Calibri"/>
                <a:cs typeface="Calibri"/>
              </a:rPr>
              <a:t>v</a:t>
            </a:r>
            <a:r>
              <a:rPr spc="-10" dirty="0">
                <a:latin typeface="Calibri"/>
                <a:cs typeface="Calibri"/>
              </a:rPr>
              <a:t>e</a:t>
            </a:r>
            <a:r>
              <a:rPr spc="-35" dirty="0">
                <a:latin typeface="Calibri"/>
                <a:cs typeface="Calibri"/>
              </a:rPr>
              <a:t>r</a:t>
            </a:r>
            <a:r>
              <a:rPr spc="-15" dirty="0">
                <a:latin typeface="Calibri"/>
                <a:cs typeface="Calibri"/>
              </a:rPr>
              <a:t>e</a:t>
            </a:r>
            <a:r>
              <a:rPr spc="55" dirty="0">
                <a:latin typeface="Calibri"/>
                <a:cs typeface="Calibri"/>
              </a:rPr>
              <a:t>d</a:t>
            </a:r>
            <a:r>
              <a:rPr spc="114" dirty="0">
                <a:latin typeface="Calibri"/>
                <a:cs typeface="Calibri"/>
              </a:rPr>
              <a:t> </a:t>
            </a:r>
            <a:r>
              <a:rPr lang="en-US" spc="114" dirty="0">
                <a:latin typeface="Calibri"/>
                <a:cs typeface="Calibri"/>
              </a:rPr>
              <a:t>11</a:t>
            </a:r>
            <a:r>
              <a:rPr spc="15" dirty="0">
                <a:latin typeface="Calibri"/>
                <a:cs typeface="Calibri"/>
              </a:rPr>
              <a:t>.</a:t>
            </a:r>
            <a:r>
              <a:rPr lang="en-US" spc="15" dirty="0">
                <a:latin typeface="Calibri"/>
                <a:cs typeface="Calibri"/>
              </a:rPr>
              <a:t>76</a:t>
            </a:r>
            <a:r>
              <a:rPr spc="-310" dirty="0">
                <a:latin typeface="Calibri"/>
                <a:cs typeface="Calibri"/>
              </a:rPr>
              <a:t>%</a:t>
            </a:r>
            <a:r>
              <a:rPr spc="60" dirty="0">
                <a:latin typeface="Calibri"/>
                <a:cs typeface="Calibri"/>
              </a:rPr>
              <a:t> </a:t>
            </a:r>
            <a:r>
              <a:rPr lang="en-US" spc="60" dirty="0">
                <a:latin typeface="Calibri"/>
                <a:cs typeface="Calibri"/>
              </a:rPr>
              <a:t>de</a:t>
            </a:r>
            <a:r>
              <a:rPr spc="15" dirty="0">
                <a:latin typeface="Calibri"/>
                <a:cs typeface="Calibri"/>
              </a:rPr>
              <a:t>c</a:t>
            </a:r>
            <a:r>
              <a:rPr spc="-10" dirty="0">
                <a:latin typeface="Calibri"/>
                <a:cs typeface="Calibri"/>
              </a:rPr>
              <a:t>r</a:t>
            </a:r>
            <a:r>
              <a:rPr spc="-15" dirty="0">
                <a:latin typeface="Calibri"/>
                <a:cs typeface="Calibri"/>
              </a:rPr>
              <a:t>e</a:t>
            </a:r>
            <a:r>
              <a:rPr spc="110" dirty="0">
                <a:latin typeface="Calibri"/>
                <a:cs typeface="Calibri"/>
              </a:rPr>
              <a:t>a</a:t>
            </a:r>
            <a:r>
              <a:rPr spc="35" dirty="0">
                <a:latin typeface="Calibri"/>
                <a:cs typeface="Calibri"/>
              </a:rPr>
              <a:t>se</a:t>
            </a:r>
            <a:r>
              <a:rPr spc="95" dirty="0">
                <a:latin typeface="Calibri"/>
                <a:cs typeface="Calibri"/>
              </a:rPr>
              <a:t> </a:t>
            </a:r>
            <a:r>
              <a:rPr spc="10" dirty="0">
                <a:latin typeface="Calibri"/>
                <a:cs typeface="Calibri"/>
              </a:rPr>
              <a:t>in</a:t>
            </a:r>
            <a:r>
              <a:rPr spc="5" dirty="0">
                <a:latin typeface="Calibri"/>
                <a:cs typeface="Calibri"/>
              </a:rPr>
              <a:t> </a:t>
            </a:r>
            <a:r>
              <a:rPr dirty="0">
                <a:latin typeface="Calibri"/>
                <a:cs typeface="Calibri"/>
              </a:rPr>
              <a:t>t</a:t>
            </a:r>
            <a:r>
              <a:rPr spc="110" dirty="0">
                <a:latin typeface="Calibri"/>
                <a:cs typeface="Calibri"/>
              </a:rPr>
              <a:t>ax</a:t>
            </a:r>
            <a:r>
              <a:rPr spc="75" dirty="0">
                <a:latin typeface="Calibri"/>
                <a:cs typeface="Calibri"/>
              </a:rPr>
              <a:t> </a:t>
            </a:r>
            <a:r>
              <a:rPr spc="-50" dirty="0">
                <a:latin typeface="Calibri"/>
                <a:cs typeface="Calibri"/>
              </a:rPr>
              <a:t>r</a:t>
            </a:r>
            <a:r>
              <a:rPr spc="110" dirty="0">
                <a:latin typeface="Calibri"/>
                <a:cs typeface="Calibri"/>
              </a:rPr>
              <a:t>a</a:t>
            </a:r>
            <a:r>
              <a:rPr dirty="0">
                <a:latin typeface="Calibri"/>
                <a:cs typeface="Calibri"/>
              </a:rPr>
              <a:t>t</a:t>
            </a:r>
            <a:r>
              <a:rPr spc="5" dirty="0">
                <a:latin typeface="Calibri"/>
                <a:cs typeface="Calibri"/>
              </a:rPr>
              <a:t>e.</a:t>
            </a:r>
            <a:r>
              <a:rPr dirty="0">
                <a:latin typeface="Calibri"/>
                <a:cs typeface="Calibri"/>
              </a:rPr>
              <a:t> </a:t>
            </a:r>
            <a:r>
              <a:rPr spc="150" dirty="0">
                <a:latin typeface="Calibri"/>
                <a:cs typeface="Calibri"/>
              </a:rPr>
              <a:t> </a:t>
            </a:r>
            <a:endParaRPr dirty="0">
              <a:latin typeface="Calibri"/>
              <a:cs typeface="Calibri"/>
            </a:endParaRPr>
          </a:p>
        </p:txBody>
      </p:sp>
      <p:pic>
        <p:nvPicPr>
          <p:cNvPr id="16" name="Picture 15">
            <a:extLst>
              <a:ext uri="{FF2B5EF4-FFF2-40B4-BE49-F238E27FC236}">
                <a16:creationId xmlns:a16="http://schemas.microsoft.com/office/drawing/2014/main" id="{1114ACC2-6C72-8378-E4C8-A7406C5C5BE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775" y="56921"/>
            <a:ext cx="1457169" cy="1245217"/>
          </a:xfrm>
          <a:prstGeom prst="rect">
            <a:avLst/>
          </a:prstGeom>
        </p:spPr>
      </p:pic>
    </p:spTree>
    <p:extLst>
      <p:ext uri="{BB962C8B-B14F-4D97-AF65-F5344CB8AC3E}">
        <p14:creationId xmlns:p14="http://schemas.microsoft.com/office/powerpoint/2010/main" val="672578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581643" y="0"/>
            <a:ext cx="3610610" cy="3610610"/>
          </a:xfrm>
          <a:custGeom>
            <a:avLst/>
            <a:gdLst/>
            <a:ahLst/>
            <a:cxnLst/>
            <a:rect l="l" t="t" r="r" b="b"/>
            <a:pathLst>
              <a:path w="3610609" h="3610610">
                <a:moveTo>
                  <a:pt x="3610355" y="0"/>
                </a:moveTo>
                <a:lnTo>
                  <a:pt x="0" y="0"/>
                </a:lnTo>
                <a:lnTo>
                  <a:pt x="296099" y="11968"/>
                </a:lnTo>
                <a:lnTo>
                  <a:pt x="585607" y="47254"/>
                </a:lnTo>
                <a:lnTo>
                  <a:pt x="867595" y="104929"/>
                </a:lnTo>
                <a:lnTo>
                  <a:pt x="1141134" y="184062"/>
                </a:lnTo>
                <a:lnTo>
                  <a:pt x="1405294" y="283725"/>
                </a:lnTo>
                <a:lnTo>
                  <a:pt x="1659146" y="402989"/>
                </a:lnTo>
                <a:lnTo>
                  <a:pt x="1901761" y="540924"/>
                </a:lnTo>
                <a:lnTo>
                  <a:pt x="2132210" y="696602"/>
                </a:lnTo>
                <a:lnTo>
                  <a:pt x="2349562" y="869092"/>
                </a:lnTo>
                <a:lnTo>
                  <a:pt x="2552890" y="1057465"/>
                </a:lnTo>
                <a:lnTo>
                  <a:pt x="2741263" y="1260793"/>
                </a:lnTo>
                <a:lnTo>
                  <a:pt x="2913753" y="1478145"/>
                </a:lnTo>
                <a:lnTo>
                  <a:pt x="3069431" y="1708594"/>
                </a:lnTo>
                <a:lnTo>
                  <a:pt x="3207366" y="1951209"/>
                </a:lnTo>
                <a:lnTo>
                  <a:pt x="3326630" y="2205061"/>
                </a:lnTo>
                <a:lnTo>
                  <a:pt x="3426293" y="2469221"/>
                </a:lnTo>
                <a:lnTo>
                  <a:pt x="3505426" y="2742760"/>
                </a:lnTo>
                <a:lnTo>
                  <a:pt x="3563101" y="3024748"/>
                </a:lnTo>
                <a:lnTo>
                  <a:pt x="3598387" y="3314256"/>
                </a:lnTo>
                <a:lnTo>
                  <a:pt x="3610355" y="3610355"/>
                </a:lnTo>
                <a:lnTo>
                  <a:pt x="3610355" y="0"/>
                </a:lnTo>
                <a:close/>
              </a:path>
            </a:pathLst>
          </a:custGeom>
          <a:solidFill>
            <a:srgbClr val="C00000"/>
          </a:solidFill>
        </p:spPr>
        <p:txBody>
          <a:bodyPr wrap="square" lIns="0" tIns="0" rIns="0" bIns="0" rtlCol="0"/>
          <a:lstStyle/>
          <a:p>
            <a:endParaRPr/>
          </a:p>
        </p:txBody>
      </p:sp>
      <p:sp>
        <p:nvSpPr>
          <p:cNvPr id="3" name="object 3"/>
          <p:cNvSpPr/>
          <p:nvPr/>
        </p:nvSpPr>
        <p:spPr>
          <a:xfrm>
            <a:off x="0" y="3323021"/>
            <a:ext cx="3609340" cy="3535045"/>
          </a:xfrm>
          <a:custGeom>
            <a:avLst/>
            <a:gdLst/>
            <a:ahLst/>
            <a:cxnLst/>
            <a:rect l="l" t="t" r="r" b="b"/>
            <a:pathLst>
              <a:path w="3609340" h="3535045">
                <a:moveTo>
                  <a:pt x="0" y="0"/>
                </a:moveTo>
                <a:lnTo>
                  <a:pt x="0" y="3534976"/>
                </a:lnTo>
                <a:lnTo>
                  <a:pt x="3608793" y="3534976"/>
                </a:lnTo>
                <a:lnTo>
                  <a:pt x="3312601" y="3523009"/>
                </a:lnTo>
                <a:lnTo>
                  <a:pt x="3022965" y="3487723"/>
                </a:lnTo>
                <a:lnTo>
                  <a:pt x="2740854" y="3430048"/>
                </a:lnTo>
                <a:lnTo>
                  <a:pt x="2467197" y="3350915"/>
                </a:lnTo>
                <a:lnTo>
                  <a:pt x="2202924" y="3251252"/>
                </a:lnTo>
                <a:lnTo>
                  <a:pt x="1948963" y="3131988"/>
                </a:lnTo>
                <a:lnTo>
                  <a:pt x="1706246" y="2994053"/>
                </a:lnTo>
                <a:lnTo>
                  <a:pt x="1475701" y="2838376"/>
                </a:lnTo>
                <a:lnTo>
                  <a:pt x="1258258" y="2665886"/>
                </a:lnTo>
                <a:lnTo>
                  <a:pt x="1054846" y="2477512"/>
                </a:lnTo>
                <a:lnTo>
                  <a:pt x="866395" y="2274185"/>
                </a:lnTo>
                <a:lnTo>
                  <a:pt x="693834" y="2056832"/>
                </a:lnTo>
                <a:lnTo>
                  <a:pt x="538093" y="1826384"/>
                </a:lnTo>
                <a:lnTo>
                  <a:pt x="400102" y="1583769"/>
                </a:lnTo>
                <a:lnTo>
                  <a:pt x="280791" y="1329917"/>
                </a:lnTo>
                <a:lnTo>
                  <a:pt x="181087" y="1065757"/>
                </a:lnTo>
                <a:lnTo>
                  <a:pt x="101922" y="792218"/>
                </a:lnTo>
                <a:lnTo>
                  <a:pt x="44225" y="510230"/>
                </a:lnTo>
                <a:lnTo>
                  <a:pt x="8925" y="220722"/>
                </a:lnTo>
                <a:lnTo>
                  <a:pt x="0" y="0"/>
                </a:lnTo>
                <a:close/>
              </a:path>
            </a:pathLst>
          </a:custGeom>
          <a:solidFill>
            <a:srgbClr val="C00000"/>
          </a:solidFill>
        </p:spPr>
        <p:txBody>
          <a:bodyPr wrap="square" lIns="0" tIns="0" rIns="0" bIns="0" rtlCol="0"/>
          <a:lstStyle/>
          <a:p>
            <a:endParaRPr/>
          </a:p>
        </p:txBody>
      </p:sp>
      <p:sp>
        <p:nvSpPr>
          <p:cNvPr id="7" name="object 7"/>
          <p:cNvSpPr txBox="1">
            <a:spLocks noGrp="1"/>
          </p:cNvSpPr>
          <p:nvPr>
            <p:ph type="title"/>
          </p:nvPr>
        </p:nvSpPr>
        <p:spPr>
          <a:xfrm>
            <a:off x="1203960" y="-30777"/>
            <a:ext cx="9784080" cy="755350"/>
          </a:xfrm>
          <a:prstGeom prst="rect">
            <a:avLst/>
          </a:prstGeom>
        </p:spPr>
        <p:txBody>
          <a:bodyPr vert="horz" wrap="square" lIns="0" tIns="77485" rIns="0" bIns="0" rtlCol="0">
            <a:spAutoFit/>
          </a:bodyPr>
          <a:lstStyle/>
          <a:p>
            <a:pPr marL="98425" algn="ctr">
              <a:lnSpc>
                <a:spcPct val="100000"/>
              </a:lnSpc>
            </a:pPr>
            <a:r>
              <a:rPr sz="4400" b="1" spc="65" dirty="0">
                <a:solidFill>
                  <a:schemeClr val="tx1"/>
                </a:solidFill>
                <a:latin typeface="Calibri" panose="020F0502020204030204" pitchFamily="34" charset="0"/>
                <a:cs typeface="Calibri" panose="020F0502020204030204" pitchFamily="34" charset="0"/>
              </a:rPr>
              <a:t>202</a:t>
            </a:r>
            <a:r>
              <a:rPr lang="en-US" sz="4400" b="1" spc="65" dirty="0">
                <a:solidFill>
                  <a:schemeClr val="tx1"/>
                </a:solidFill>
                <a:latin typeface="Calibri" panose="020F0502020204030204" pitchFamily="34" charset="0"/>
                <a:cs typeface="Calibri" panose="020F0502020204030204" pitchFamily="34" charset="0"/>
              </a:rPr>
              <a:t>4</a:t>
            </a:r>
            <a:r>
              <a:rPr sz="4400" b="1" spc="140" dirty="0">
                <a:solidFill>
                  <a:schemeClr val="tx1"/>
                </a:solidFill>
                <a:latin typeface="Calibri" panose="020F0502020204030204" pitchFamily="34" charset="0"/>
                <a:cs typeface="Calibri" panose="020F0502020204030204" pitchFamily="34" charset="0"/>
              </a:rPr>
              <a:t> </a:t>
            </a:r>
            <a:r>
              <a:rPr sz="4400" b="1" spc="120" dirty="0">
                <a:solidFill>
                  <a:schemeClr val="tx1"/>
                </a:solidFill>
                <a:latin typeface="Calibri" panose="020F0502020204030204" pitchFamily="34" charset="0"/>
                <a:cs typeface="Calibri" panose="020F0502020204030204" pitchFamily="34" charset="0"/>
              </a:rPr>
              <a:t>Budge</a:t>
            </a:r>
            <a:r>
              <a:rPr sz="4400" b="1" spc="80" dirty="0">
                <a:solidFill>
                  <a:schemeClr val="tx1"/>
                </a:solidFill>
                <a:latin typeface="Calibri" panose="020F0502020204030204" pitchFamily="34" charset="0"/>
                <a:cs typeface="Calibri" panose="020F0502020204030204" pitchFamily="34" charset="0"/>
              </a:rPr>
              <a:t>t</a:t>
            </a:r>
            <a:r>
              <a:rPr sz="4400" b="1" spc="125" dirty="0">
                <a:solidFill>
                  <a:schemeClr val="tx1"/>
                </a:solidFill>
                <a:latin typeface="Calibri" panose="020F0502020204030204" pitchFamily="34" charset="0"/>
                <a:cs typeface="Calibri" panose="020F0502020204030204" pitchFamily="34" charset="0"/>
              </a:rPr>
              <a:t> </a:t>
            </a:r>
            <a:r>
              <a:rPr sz="4400" b="1" spc="120" dirty="0">
                <a:solidFill>
                  <a:schemeClr val="tx1"/>
                </a:solidFill>
                <a:latin typeface="Calibri" panose="020F0502020204030204" pitchFamily="34" charset="0"/>
                <a:cs typeface="Calibri" panose="020F0502020204030204" pitchFamily="34" charset="0"/>
              </a:rPr>
              <a:t>Challenges</a:t>
            </a:r>
          </a:p>
        </p:txBody>
      </p:sp>
      <p:sp>
        <p:nvSpPr>
          <p:cNvPr id="10" name="object 10"/>
          <p:cNvSpPr txBox="1">
            <a:spLocks noGrp="1"/>
          </p:cNvSpPr>
          <p:nvPr>
            <p:ph type="sldNum" sz="quarter" idx="12"/>
          </p:nvPr>
        </p:nvSpPr>
        <p:spPr>
          <a:prstGeom prst="rect">
            <a:avLst/>
          </a:prstGeom>
        </p:spPr>
        <p:txBody>
          <a:bodyPr vert="horz" wrap="square" lIns="0" tIns="0" rIns="0" bIns="0" rtlCol="0">
            <a:spAutoFit/>
          </a:bodyPr>
          <a:lstStyle/>
          <a:p>
            <a:pPr marL="27305">
              <a:lnSpc>
                <a:spcPct val="100000"/>
              </a:lnSpc>
            </a:pPr>
            <a:fld id="{81D60167-4931-47E6-BA6A-407CBD079E47}" type="slidenum">
              <a:rPr spc="15" dirty="0"/>
              <a:t>7</a:t>
            </a:fld>
            <a:endParaRPr spc="15" dirty="0"/>
          </a:p>
        </p:txBody>
      </p:sp>
      <p:sp>
        <p:nvSpPr>
          <p:cNvPr id="8" name="object 8"/>
          <p:cNvSpPr txBox="1"/>
          <p:nvPr/>
        </p:nvSpPr>
        <p:spPr>
          <a:xfrm>
            <a:off x="1752600" y="1143000"/>
            <a:ext cx="10134600" cy="5632311"/>
          </a:xfrm>
          <a:prstGeom prst="rect">
            <a:avLst/>
          </a:prstGeom>
        </p:spPr>
        <p:txBody>
          <a:bodyPr vert="horz" wrap="square" lIns="0" tIns="0" rIns="0" bIns="0" rtlCol="0">
            <a:spAutoFit/>
          </a:bodyPr>
          <a:lstStyle/>
          <a:p>
            <a:pPr marL="469900" marR="5080" indent="-457200">
              <a:lnSpc>
                <a:spcPct val="100000"/>
              </a:lnSpc>
              <a:buSzPct val="73076"/>
              <a:buFont typeface="Arial"/>
              <a:buChar char="•"/>
              <a:tabLst>
                <a:tab pos="469900" algn="l"/>
              </a:tabLst>
            </a:pPr>
            <a:r>
              <a:rPr lang="en-US" sz="2600" b="1" spc="20" dirty="0">
                <a:latin typeface="Calibri"/>
                <a:cs typeface="Calibri"/>
              </a:rPr>
              <a:t>Market driven increased cost of expenses including health benefits, insurance, solid waste removal, and utilities.</a:t>
            </a:r>
          </a:p>
          <a:p>
            <a:pPr>
              <a:lnSpc>
                <a:spcPct val="100000"/>
              </a:lnSpc>
              <a:spcBef>
                <a:spcPts val="15"/>
              </a:spcBef>
              <a:buFont typeface="Arial"/>
              <a:buChar char="•"/>
            </a:pPr>
            <a:endParaRPr sz="2700" dirty="0">
              <a:latin typeface="Times New Roman"/>
              <a:cs typeface="Times New Roman"/>
            </a:endParaRPr>
          </a:p>
          <a:p>
            <a:pPr marL="469900" marR="35560" indent="-457200">
              <a:lnSpc>
                <a:spcPct val="100000"/>
              </a:lnSpc>
              <a:buSzPct val="73076"/>
              <a:buFont typeface="Arial"/>
              <a:buChar char="•"/>
              <a:tabLst>
                <a:tab pos="469900" algn="l"/>
              </a:tabLst>
            </a:pPr>
            <a:r>
              <a:rPr sz="2600" b="1" spc="55" dirty="0">
                <a:latin typeface="Calibri"/>
                <a:cs typeface="Calibri"/>
              </a:rPr>
              <a:t>Inc</a:t>
            </a:r>
            <a:r>
              <a:rPr sz="2600" b="1" spc="-30" dirty="0">
                <a:latin typeface="Calibri"/>
                <a:cs typeface="Calibri"/>
              </a:rPr>
              <a:t>r</a:t>
            </a:r>
            <a:r>
              <a:rPr sz="2600" b="1" spc="20" dirty="0">
                <a:latin typeface="Calibri"/>
                <a:cs typeface="Calibri"/>
              </a:rPr>
              <a:t>e</a:t>
            </a:r>
            <a:r>
              <a:rPr sz="2600" b="1" spc="110" dirty="0">
                <a:latin typeface="Calibri"/>
                <a:cs typeface="Calibri"/>
              </a:rPr>
              <a:t>asing</a:t>
            </a:r>
            <a:r>
              <a:rPr sz="2600" b="1" spc="50" dirty="0">
                <a:latin typeface="Calibri"/>
                <a:cs typeface="Calibri"/>
              </a:rPr>
              <a:t> </a:t>
            </a:r>
            <a:r>
              <a:rPr sz="2600" b="1" spc="65" dirty="0">
                <a:latin typeface="Calibri"/>
                <a:cs typeface="Calibri"/>
              </a:rPr>
              <a:t>c</a:t>
            </a:r>
            <a:r>
              <a:rPr sz="2600" b="1" spc="45" dirty="0">
                <a:latin typeface="Calibri"/>
                <a:cs typeface="Calibri"/>
              </a:rPr>
              <a:t>o</a:t>
            </a:r>
            <a:r>
              <a:rPr sz="2600" b="1" spc="60" dirty="0">
                <a:latin typeface="Calibri"/>
                <a:cs typeface="Calibri"/>
              </a:rPr>
              <a:t>s</a:t>
            </a:r>
            <a:r>
              <a:rPr sz="2600" b="1" dirty="0">
                <a:latin typeface="Calibri"/>
                <a:cs typeface="Calibri"/>
              </a:rPr>
              <a:t>t</a:t>
            </a:r>
            <a:r>
              <a:rPr sz="2600" b="1" spc="120" dirty="0">
                <a:latin typeface="Calibri"/>
                <a:cs typeface="Calibri"/>
              </a:rPr>
              <a:t>s</a:t>
            </a:r>
            <a:r>
              <a:rPr sz="2600" b="1" spc="30" dirty="0">
                <a:latin typeface="Calibri"/>
                <a:cs typeface="Calibri"/>
              </a:rPr>
              <a:t> </a:t>
            </a:r>
            <a:r>
              <a:rPr sz="2600" b="1" spc="-15" dirty="0">
                <a:latin typeface="Calibri"/>
                <a:cs typeface="Calibri"/>
              </a:rPr>
              <a:t>o</a:t>
            </a:r>
            <a:r>
              <a:rPr sz="2600" b="1" spc="30" dirty="0">
                <a:latin typeface="Calibri"/>
                <a:cs typeface="Calibri"/>
              </a:rPr>
              <a:t>f</a:t>
            </a:r>
            <a:r>
              <a:rPr sz="2600" b="1" spc="70" dirty="0">
                <a:latin typeface="Calibri"/>
                <a:cs typeface="Calibri"/>
              </a:rPr>
              <a:t> </a:t>
            </a:r>
            <a:r>
              <a:rPr sz="2600" b="1" spc="-40" dirty="0">
                <a:latin typeface="Calibri"/>
                <a:cs typeface="Calibri"/>
              </a:rPr>
              <a:t>r</a:t>
            </a:r>
            <a:r>
              <a:rPr sz="2600" b="1" spc="45" dirty="0">
                <a:latin typeface="Calibri"/>
                <a:cs typeface="Calibri"/>
              </a:rPr>
              <a:t>eside</a:t>
            </a:r>
            <a:r>
              <a:rPr sz="2600" b="1" spc="25" dirty="0">
                <a:latin typeface="Calibri"/>
                <a:cs typeface="Calibri"/>
              </a:rPr>
              <a:t>n</a:t>
            </a:r>
            <a:r>
              <a:rPr sz="2600" b="1" spc="15" dirty="0">
                <a:latin typeface="Calibri"/>
                <a:cs typeface="Calibri"/>
              </a:rPr>
              <a:t>t</a:t>
            </a:r>
            <a:r>
              <a:rPr sz="2600" b="1" spc="-5" dirty="0">
                <a:latin typeface="Calibri"/>
                <a:cs typeface="Calibri"/>
              </a:rPr>
              <a:t>i</a:t>
            </a:r>
            <a:r>
              <a:rPr sz="2600" b="1" spc="114" dirty="0">
                <a:latin typeface="Calibri"/>
                <a:cs typeface="Calibri"/>
              </a:rPr>
              <a:t>al</a:t>
            </a:r>
            <a:r>
              <a:rPr sz="2600" b="1" spc="30" dirty="0">
                <a:latin typeface="Calibri"/>
                <a:cs typeface="Calibri"/>
              </a:rPr>
              <a:t> </a:t>
            </a:r>
            <a:r>
              <a:rPr sz="2600" b="1" spc="60" dirty="0">
                <a:latin typeface="Calibri"/>
                <a:cs typeface="Calibri"/>
              </a:rPr>
              <a:t>services</a:t>
            </a:r>
            <a:r>
              <a:rPr sz="2600" b="1" spc="20" dirty="0">
                <a:latin typeface="Calibri"/>
                <a:cs typeface="Calibri"/>
              </a:rPr>
              <a:t> </a:t>
            </a:r>
            <a:r>
              <a:rPr sz="2600" b="1" spc="145" dirty="0">
                <a:latin typeface="Calibri"/>
                <a:cs typeface="Calibri"/>
              </a:rPr>
              <a:t>(</a:t>
            </a:r>
            <a:r>
              <a:rPr sz="2600" b="1" spc="65" dirty="0">
                <a:latin typeface="Calibri"/>
                <a:cs typeface="Calibri"/>
              </a:rPr>
              <a:t>Public</a:t>
            </a:r>
            <a:r>
              <a:rPr sz="2600" b="1" spc="35" dirty="0">
                <a:latin typeface="Calibri"/>
                <a:cs typeface="Calibri"/>
              </a:rPr>
              <a:t> </a:t>
            </a:r>
            <a:r>
              <a:rPr sz="2600" b="1" spc="120" dirty="0">
                <a:latin typeface="Calibri"/>
                <a:cs typeface="Calibri"/>
              </a:rPr>
              <a:t>Sa</a:t>
            </a:r>
            <a:r>
              <a:rPr sz="2600" b="1" spc="45" dirty="0">
                <a:latin typeface="Calibri"/>
                <a:cs typeface="Calibri"/>
              </a:rPr>
              <a:t>f</a:t>
            </a:r>
            <a:r>
              <a:rPr sz="2600" b="1" dirty="0">
                <a:latin typeface="Calibri"/>
                <a:cs typeface="Calibri"/>
              </a:rPr>
              <a:t>et</a:t>
            </a:r>
            <a:r>
              <a:rPr sz="2600" b="1" spc="-75" dirty="0">
                <a:latin typeface="Calibri"/>
                <a:cs typeface="Calibri"/>
              </a:rPr>
              <a:t>y</a:t>
            </a:r>
            <a:r>
              <a:rPr sz="2600" b="1" spc="5" dirty="0">
                <a:latin typeface="Calibri"/>
                <a:cs typeface="Calibri"/>
              </a:rPr>
              <a:t>,</a:t>
            </a:r>
            <a:r>
              <a:rPr sz="2600" b="1" spc="50" dirty="0">
                <a:latin typeface="Calibri"/>
                <a:cs typeface="Calibri"/>
              </a:rPr>
              <a:t> </a:t>
            </a:r>
            <a:r>
              <a:rPr sz="2600" b="1" spc="155" dirty="0">
                <a:latin typeface="Calibri"/>
                <a:cs typeface="Calibri"/>
              </a:rPr>
              <a:t>L</a:t>
            </a:r>
            <a:r>
              <a:rPr sz="2600" b="1" spc="20" dirty="0">
                <a:latin typeface="Calibri"/>
                <a:cs typeface="Calibri"/>
              </a:rPr>
              <a:t>e</a:t>
            </a:r>
            <a:r>
              <a:rPr sz="2600" b="1" spc="114" dirty="0">
                <a:latin typeface="Calibri"/>
                <a:cs typeface="Calibri"/>
              </a:rPr>
              <a:t>af</a:t>
            </a:r>
            <a:r>
              <a:rPr sz="2600" b="1" spc="50" dirty="0">
                <a:latin typeface="Calibri"/>
                <a:cs typeface="Calibri"/>
              </a:rPr>
              <a:t> </a:t>
            </a:r>
            <a:r>
              <a:rPr sz="2600" b="1" spc="35" dirty="0">
                <a:latin typeface="Calibri"/>
                <a:cs typeface="Calibri"/>
              </a:rPr>
              <a:t>Coll</a:t>
            </a:r>
            <a:r>
              <a:rPr sz="2600" b="1" spc="75" dirty="0">
                <a:latin typeface="Calibri"/>
                <a:cs typeface="Calibri"/>
              </a:rPr>
              <a:t>ec</a:t>
            </a:r>
            <a:r>
              <a:rPr sz="2600" b="1" spc="50" dirty="0">
                <a:latin typeface="Calibri"/>
                <a:cs typeface="Calibri"/>
              </a:rPr>
              <a:t>t</a:t>
            </a:r>
            <a:r>
              <a:rPr sz="2600" b="1" spc="-5" dirty="0">
                <a:latin typeface="Calibri"/>
                <a:cs typeface="Calibri"/>
              </a:rPr>
              <a:t>io</a:t>
            </a:r>
            <a:r>
              <a:rPr sz="2600" b="1" spc="5" dirty="0">
                <a:latin typeface="Calibri"/>
                <a:cs typeface="Calibri"/>
              </a:rPr>
              <a:t>n,</a:t>
            </a:r>
            <a:r>
              <a:rPr sz="2600" b="1" spc="25" dirty="0">
                <a:latin typeface="Calibri"/>
                <a:cs typeface="Calibri"/>
              </a:rPr>
              <a:t> </a:t>
            </a:r>
            <a:r>
              <a:rPr lang="en-US" sz="2600" b="1" spc="25" dirty="0">
                <a:latin typeface="Calibri"/>
                <a:cs typeface="Calibri"/>
              </a:rPr>
              <a:t>Trash /</a:t>
            </a:r>
            <a:r>
              <a:rPr sz="2600" b="1" spc="35" dirty="0">
                <a:latin typeface="Calibri"/>
                <a:cs typeface="Calibri"/>
              </a:rPr>
              <a:t> </a:t>
            </a:r>
            <a:r>
              <a:rPr sz="2600" b="1" spc="90" dirty="0">
                <a:latin typeface="Calibri"/>
                <a:cs typeface="Calibri"/>
              </a:rPr>
              <a:t>R</a:t>
            </a:r>
            <a:r>
              <a:rPr sz="2600" b="1" spc="20" dirty="0">
                <a:latin typeface="Calibri"/>
                <a:cs typeface="Calibri"/>
              </a:rPr>
              <a:t>e</a:t>
            </a:r>
            <a:r>
              <a:rPr sz="2600" b="1" spc="100" dirty="0">
                <a:latin typeface="Calibri"/>
                <a:cs typeface="Calibri"/>
              </a:rPr>
              <a:t>c</a:t>
            </a:r>
            <a:r>
              <a:rPr sz="2600" b="1" spc="25" dirty="0">
                <a:latin typeface="Calibri"/>
                <a:cs typeface="Calibri"/>
              </a:rPr>
              <a:t>y</a:t>
            </a:r>
            <a:r>
              <a:rPr sz="2600" b="1" spc="75" dirty="0">
                <a:latin typeface="Calibri"/>
                <a:cs typeface="Calibri"/>
              </a:rPr>
              <a:t>clin</a:t>
            </a:r>
            <a:r>
              <a:rPr sz="2600" b="1" spc="125" dirty="0">
                <a:latin typeface="Calibri"/>
                <a:cs typeface="Calibri"/>
              </a:rPr>
              <a:t>g</a:t>
            </a:r>
            <a:r>
              <a:rPr sz="2600" b="1" spc="200" dirty="0">
                <a:latin typeface="Calibri"/>
                <a:cs typeface="Calibri"/>
              </a:rPr>
              <a:t>)</a:t>
            </a:r>
            <a:endParaRPr lang="en-US" sz="2600" b="1" spc="200" dirty="0">
              <a:latin typeface="Calibri"/>
              <a:cs typeface="Calibri"/>
            </a:endParaRPr>
          </a:p>
          <a:p>
            <a:pPr marL="469900" marR="35560" indent="-457200">
              <a:lnSpc>
                <a:spcPct val="100000"/>
              </a:lnSpc>
              <a:buSzPct val="73076"/>
              <a:buFont typeface="Arial"/>
              <a:buChar char="•"/>
              <a:tabLst>
                <a:tab pos="469900" algn="l"/>
              </a:tabLst>
            </a:pPr>
            <a:endParaRPr lang="en-US" sz="2600" b="1" spc="200" dirty="0">
              <a:latin typeface="Calibri"/>
              <a:cs typeface="Calibri"/>
            </a:endParaRPr>
          </a:p>
          <a:p>
            <a:pPr marL="469900" marR="35560" indent="-457200">
              <a:lnSpc>
                <a:spcPct val="100000"/>
              </a:lnSpc>
              <a:buSzPct val="73076"/>
              <a:buFont typeface="Arial"/>
              <a:buChar char="•"/>
              <a:tabLst>
                <a:tab pos="469900" algn="l"/>
              </a:tabLst>
            </a:pPr>
            <a:r>
              <a:rPr lang="en-US" sz="2600" b="1" dirty="0">
                <a:latin typeface="Calibri"/>
                <a:cs typeface="Calibri"/>
              </a:rPr>
              <a:t>Cost of statutory compliance programs (storm water management, hazard remediation, program fees and associated requirements)</a:t>
            </a:r>
            <a:endParaRPr sz="2600" dirty="0">
              <a:latin typeface="Calibri"/>
              <a:cs typeface="Calibri"/>
            </a:endParaRPr>
          </a:p>
          <a:p>
            <a:pPr>
              <a:lnSpc>
                <a:spcPct val="100000"/>
              </a:lnSpc>
              <a:spcBef>
                <a:spcPts val="18"/>
              </a:spcBef>
              <a:buFont typeface="Arial"/>
              <a:buChar char="•"/>
            </a:pPr>
            <a:endParaRPr sz="2700" dirty="0">
              <a:latin typeface="Times New Roman"/>
              <a:cs typeface="Times New Roman"/>
            </a:endParaRPr>
          </a:p>
          <a:p>
            <a:pPr marL="469900" indent="-457200">
              <a:lnSpc>
                <a:spcPct val="100000"/>
              </a:lnSpc>
              <a:buSzPct val="73076"/>
              <a:buFont typeface="Arial"/>
              <a:buChar char="•"/>
              <a:tabLst>
                <a:tab pos="469900" algn="l"/>
              </a:tabLst>
            </a:pPr>
            <a:r>
              <a:rPr lang="en-US" sz="2600" b="1" dirty="0">
                <a:latin typeface="Calibri"/>
                <a:cs typeface="Calibri"/>
              </a:rPr>
              <a:t>Lack of availability of replacement vehicles and equipment, and increased cost related to same. </a:t>
            </a:r>
          </a:p>
          <a:p>
            <a:pPr marL="469900" indent="-457200">
              <a:lnSpc>
                <a:spcPct val="100000"/>
              </a:lnSpc>
              <a:buSzPct val="73076"/>
              <a:buFont typeface="Arial"/>
              <a:buChar char="•"/>
              <a:tabLst>
                <a:tab pos="469900" algn="l"/>
              </a:tabLst>
            </a:pPr>
            <a:endParaRPr lang="en-US" sz="2600" b="1" dirty="0">
              <a:latin typeface="Calibri"/>
              <a:cs typeface="Calibri"/>
            </a:endParaRPr>
          </a:p>
          <a:p>
            <a:pPr marL="469900" indent="-457200">
              <a:lnSpc>
                <a:spcPct val="100000"/>
              </a:lnSpc>
              <a:buSzPct val="73076"/>
              <a:buFont typeface="Arial"/>
              <a:buChar char="•"/>
              <a:tabLst>
                <a:tab pos="469900" algn="l"/>
              </a:tabLst>
            </a:pPr>
            <a:r>
              <a:rPr lang="en-US" sz="2600" b="1" dirty="0">
                <a:latin typeface="Calibri"/>
                <a:cs typeface="Calibri"/>
              </a:rPr>
              <a:t>Although outside of our control– we must be cognizant of state aid loss to schools and the impact on overall property taxes</a:t>
            </a:r>
            <a:endParaRPr sz="2600" dirty="0">
              <a:latin typeface="Calibri"/>
              <a:cs typeface="Calibri"/>
            </a:endParaRPr>
          </a:p>
        </p:txBody>
      </p:sp>
      <p:pic>
        <p:nvPicPr>
          <p:cNvPr id="11" name="Picture 10">
            <a:extLst>
              <a:ext uri="{FF2B5EF4-FFF2-40B4-BE49-F238E27FC236}">
                <a16:creationId xmlns:a16="http://schemas.microsoft.com/office/drawing/2014/main" id="{5C52F2A1-F7F2-00CA-EB1B-60BF0B6FBC3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8600" y="188452"/>
            <a:ext cx="1587435" cy="13565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581643" y="0"/>
            <a:ext cx="3610610" cy="3610610"/>
          </a:xfrm>
          <a:custGeom>
            <a:avLst/>
            <a:gdLst/>
            <a:ahLst/>
            <a:cxnLst/>
            <a:rect l="l" t="t" r="r" b="b"/>
            <a:pathLst>
              <a:path w="3610609" h="3610610">
                <a:moveTo>
                  <a:pt x="3610355" y="0"/>
                </a:moveTo>
                <a:lnTo>
                  <a:pt x="0" y="0"/>
                </a:lnTo>
                <a:lnTo>
                  <a:pt x="296099" y="11968"/>
                </a:lnTo>
                <a:lnTo>
                  <a:pt x="585607" y="47254"/>
                </a:lnTo>
                <a:lnTo>
                  <a:pt x="867595" y="104929"/>
                </a:lnTo>
                <a:lnTo>
                  <a:pt x="1141134" y="184062"/>
                </a:lnTo>
                <a:lnTo>
                  <a:pt x="1405294" y="283725"/>
                </a:lnTo>
                <a:lnTo>
                  <a:pt x="1659146" y="402989"/>
                </a:lnTo>
                <a:lnTo>
                  <a:pt x="1901761" y="540924"/>
                </a:lnTo>
                <a:lnTo>
                  <a:pt x="2132210" y="696602"/>
                </a:lnTo>
                <a:lnTo>
                  <a:pt x="2349562" y="869092"/>
                </a:lnTo>
                <a:lnTo>
                  <a:pt x="2552890" y="1057465"/>
                </a:lnTo>
                <a:lnTo>
                  <a:pt x="2741263" y="1260793"/>
                </a:lnTo>
                <a:lnTo>
                  <a:pt x="2913753" y="1478145"/>
                </a:lnTo>
                <a:lnTo>
                  <a:pt x="3069431" y="1708594"/>
                </a:lnTo>
                <a:lnTo>
                  <a:pt x="3207366" y="1951209"/>
                </a:lnTo>
                <a:lnTo>
                  <a:pt x="3326630" y="2205061"/>
                </a:lnTo>
                <a:lnTo>
                  <a:pt x="3426293" y="2469221"/>
                </a:lnTo>
                <a:lnTo>
                  <a:pt x="3505426" y="2742760"/>
                </a:lnTo>
                <a:lnTo>
                  <a:pt x="3563101" y="3024748"/>
                </a:lnTo>
                <a:lnTo>
                  <a:pt x="3598387" y="3314256"/>
                </a:lnTo>
                <a:lnTo>
                  <a:pt x="3610355" y="3610355"/>
                </a:lnTo>
                <a:lnTo>
                  <a:pt x="3610355" y="0"/>
                </a:lnTo>
                <a:close/>
              </a:path>
            </a:pathLst>
          </a:custGeom>
          <a:solidFill>
            <a:srgbClr val="C00000"/>
          </a:solidFill>
        </p:spPr>
        <p:txBody>
          <a:bodyPr wrap="square" lIns="0" tIns="0" rIns="0" bIns="0" rtlCol="0"/>
          <a:lstStyle/>
          <a:p>
            <a:endParaRPr/>
          </a:p>
        </p:txBody>
      </p:sp>
      <p:sp>
        <p:nvSpPr>
          <p:cNvPr id="3" name="object 3"/>
          <p:cNvSpPr/>
          <p:nvPr/>
        </p:nvSpPr>
        <p:spPr>
          <a:xfrm>
            <a:off x="0" y="3323021"/>
            <a:ext cx="3609340" cy="3535045"/>
          </a:xfrm>
          <a:custGeom>
            <a:avLst/>
            <a:gdLst/>
            <a:ahLst/>
            <a:cxnLst/>
            <a:rect l="l" t="t" r="r" b="b"/>
            <a:pathLst>
              <a:path w="3609340" h="3535045">
                <a:moveTo>
                  <a:pt x="0" y="0"/>
                </a:moveTo>
                <a:lnTo>
                  <a:pt x="0" y="3534976"/>
                </a:lnTo>
                <a:lnTo>
                  <a:pt x="3608793" y="3534976"/>
                </a:lnTo>
                <a:lnTo>
                  <a:pt x="3312601" y="3523009"/>
                </a:lnTo>
                <a:lnTo>
                  <a:pt x="3022965" y="3487723"/>
                </a:lnTo>
                <a:lnTo>
                  <a:pt x="2740854" y="3430048"/>
                </a:lnTo>
                <a:lnTo>
                  <a:pt x="2467197" y="3350915"/>
                </a:lnTo>
                <a:lnTo>
                  <a:pt x="2202924" y="3251252"/>
                </a:lnTo>
                <a:lnTo>
                  <a:pt x="1948963" y="3131988"/>
                </a:lnTo>
                <a:lnTo>
                  <a:pt x="1706246" y="2994053"/>
                </a:lnTo>
                <a:lnTo>
                  <a:pt x="1475701" y="2838376"/>
                </a:lnTo>
                <a:lnTo>
                  <a:pt x="1258258" y="2665886"/>
                </a:lnTo>
                <a:lnTo>
                  <a:pt x="1054846" y="2477512"/>
                </a:lnTo>
                <a:lnTo>
                  <a:pt x="866395" y="2274185"/>
                </a:lnTo>
                <a:lnTo>
                  <a:pt x="693834" y="2056832"/>
                </a:lnTo>
                <a:lnTo>
                  <a:pt x="538093" y="1826384"/>
                </a:lnTo>
                <a:lnTo>
                  <a:pt x="400102" y="1583769"/>
                </a:lnTo>
                <a:lnTo>
                  <a:pt x="280791" y="1329917"/>
                </a:lnTo>
                <a:lnTo>
                  <a:pt x="181087" y="1065757"/>
                </a:lnTo>
                <a:lnTo>
                  <a:pt x="101922" y="792218"/>
                </a:lnTo>
                <a:lnTo>
                  <a:pt x="44225" y="510230"/>
                </a:lnTo>
                <a:lnTo>
                  <a:pt x="8925" y="220722"/>
                </a:lnTo>
                <a:lnTo>
                  <a:pt x="0" y="0"/>
                </a:lnTo>
                <a:close/>
              </a:path>
            </a:pathLst>
          </a:custGeom>
          <a:solidFill>
            <a:srgbClr val="C00000"/>
          </a:solidFill>
        </p:spPr>
        <p:txBody>
          <a:bodyPr wrap="square" lIns="0" tIns="0" rIns="0" bIns="0" rtlCol="0"/>
          <a:lstStyle/>
          <a:p>
            <a:endParaRPr/>
          </a:p>
        </p:txBody>
      </p:sp>
      <p:sp>
        <p:nvSpPr>
          <p:cNvPr id="7" name="object 7"/>
          <p:cNvSpPr txBox="1">
            <a:spLocks noGrp="1"/>
          </p:cNvSpPr>
          <p:nvPr>
            <p:ph type="title"/>
          </p:nvPr>
        </p:nvSpPr>
        <p:spPr>
          <a:xfrm>
            <a:off x="1167446" y="364169"/>
            <a:ext cx="5349240" cy="2109567"/>
          </a:xfrm>
          <a:prstGeom prst="rect">
            <a:avLst/>
          </a:prstGeom>
        </p:spPr>
        <p:txBody>
          <a:bodyPr vert="horz" wrap="square" lIns="0" tIns="77485" rIns="0" bIns="0" rtlCol="0">
            <a:spAutoFit/>
          </a:bodyPr>
          <a:lstStyle/>
          <a:p>
            <a:pPr marL="98425" algn="ctr">
              <a:lnSpc>
                <a:spcPct val="100000"/>
              </a:lnSpc>
            </a:pPr>
            <a:r>
              <a:rPr lang="en-US" sz="4400" b="1" spc="65" dirty="0">
                <a:solidFill>
                  <a:schemeClr val="tx1"/>
                </a:solidFill>
                <a:latin typeface="Calibri" panose="020F0502020204030204" pitchFamily="34" charset="0"/>
                <a:cs typeface="Calibri" panose="020F0502020204030204" pitchFamily="34" charset="0"/>
              </a:rPr>
              <a:t>Board of education </a:t>
            </a:r>
            <a:br>
              <a:rPr lang="en-US" sz="4400" b="1" spc="65" dirty="0">
                <a:solidFill>
                  <a:schemeClr val="tx1"/>
                </a:solidFill>
                <a:latin typeface="Calibri" panose="020F0502020204030204" pitchFamily="34" charset="0"/>
                <a:cs typeface="Calibri" panose="020F0502020204030204" pitchFamily="34" charset="0"/>
              </a:rPr>
            </a:br>
            <a:r>
              <a:rPr lang="en-US" sz="4400" b="1" spc="65" dirty="0">
                <a:solidFill>
                  <a:schemeClr val="tx1"/>
                </a:solidFill>
                <a:latin typeface="Calibri" panose="020F0502020204030204" pitchFamily="34" charset="0"/>
                <a:cs typeface="Calibri" panose="020F0502020204030204" pitchFamily="34" charset="0"/>
              </a:rPr>
              <a:t>impacts</a:t>
            </a:r>
            <a:endParaRPr sz="4400" b="1" spc="120" dirty="0">
              <a:solidFill>
                <a:schemeClr val="tx1"/>
              </a:solidFill>
              <a:latin typeface="Calibri" panose="020F0502020204030204" pitchFamily="34" charset="0"/>
              <a:cs typeface="Calibri" panose="020F0502020204030204" pitchFamily="34" charset="0"/>
            </a:endParaRPr>
          </a:p>
        </p:txBody>
      </p:sp>
      <p:sp>
        <p:nvSpPr>
          <p:cNvPr id="10" name="object 10"/>
          <p:cNvSpPr txBox="1">
            <a:spLocks noGrp="1"/>
          </p:cNvSpPr>
          <p:nvPr>
            <p:ph type="sldNum" sz="quarter" idx="12"/>
          </p:nvPr>
        </p:nvSpPr>
        <p:spPr>
          <a:prstGeom prst="rect">
            <a:avLst/>
          </a:prstGeom>
        </p:spPr>
        <p:txBody>
          <a:bodyPr vert="horz" wrap="square" lIns="0" tIns="0" rIns="0" bIns="0" rtlCol="0">
            <a:spAutoFit/>
          </a:bodyPr>
          <a:lstStyle/>
          <a:p>
            <a:pPr marL="27305">
              <a:lnSpc>
                <a:spcPct val="100000"/>
              </a:lnSpc>
            </a:pPr>
            <a:fld id="{81D60167-4931-47E6-BA6A-407CBD079E47}" type="slidenum">
              <a:rPr spc="15" dirty="0"/>
              <a:t>8</a:t>
            </a:fld>
            <a:endParaRPr spc="15" dirty="0"/>
          </a:p>
        </p:txBody>
      </p:sp>
      <p:pic>
        <p:nvPicPr>
          <p:cNvPr id="11" name="Picture 10">
            <a:extLst>
              <a:ext uri="{FF2B5EF4-FFF2-40B4-BE49-F238E27FC236}">
                <a16:creationId xmlns:a16="http://schemas.microsoft.com/office/drawing/2014/main" id="{5C52F2A1-F7F2-00CA-EB1B-60BF0B6FBC3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8600" y="188452"/>
            <a:ext cx="1587435" cy="1356535"/>
          </a:xfrm>
          <a:prstGeom prst="rect">
            <a:avLst/>
          </a:prstGeom>
        </p:spPr>
      </p:pic>
      <p:pic>
        <p:nvPicPr>
          <p:cNvPr id="5" name="Picture 4">
            <a:extLst>
              <a:ext uri="{FF2B5EF4-FFF2-40B4-BE49-F238E27FC236}">
                <a16:creationId xmlns:a16="http://schemas.microsoft.com/office/drawing/2014/main" id="{F694FE78-E8EF-CE02-8387-AB9138DBF2FB}"/>
              </a:ext>
            </a:extLst>
          </p:cNvPr>
          <p:cNvPicPr>
            <a:picLocks noChangeAspect="1"/>
          </p:cNvPicPr>
          <p:nvPr/>
        </p:nvPicPr>
        <p:blipFill>
          <a:blip r:embed="rId4"/>
          <a:stretch>
            <a:fillRect/>
          </a:stretch>
        </p:blipFill>
        <p:spPr>
          <a:xfrm>
            <a:off x="6248399" y="3429000"/>
            <a:ext cx="6032561" cy="3289165"/>
          </a:xfrm>
          <a:prstGeom prst="rect">
            <a:avLst/>
          </a:prstGeom>
        </p:spPr>
      </p:pic>
      <p:pic>
        <p:nvPicPr>
          <p:cNvPr id="6" name="Picture 5">
            <a:extLst>
              <a:ext uri="{FF2B5EF4-FFF2-40B4-BE49-F238E27FC236}">
                <a16:creationId xmlns:a16="http://schemas.microsoft.com/office/drawing/2014/main" id="{D95B5713-A5F8-2513-113B-55B8B5AEBD97}"/>
              </a:ext>
            </a:extLst>
          </p:cNvPr>
          <p:cNvPicPr>
            <a:picLocks noChangeAspect="1"/>
          </p:cNvPicPr>
          <p:nvPr/>
        </p:nvPicPr>
        <p:blipFill>
          <a:blip r:embed="rId5"/>
          <a:stretch>
            <a:fillRect/>
          </a:stretch>
        </p:blipFill>
        <p:spPr>
          <a:xfrm>
            <a:off x="121546" y="2543550"/>
            <a:ext cx="6126853" cy="3610610"/>
          </a:xfrm>
          <a:prstGeom prst="rect">
            <a:avLst/>
          </a:prstGeom>
        </p:spPr>
      </p:pic>
      <p:pic>
        <p:nvPicPr>
          <p:cNvPr id="4" name="Picture 3">
            <a:extLst>
              <a:ext uri="{FF2B5EF4-FFF2-40B4-BE49-F238E27FC236}">
                <a16:creationId xmlns:a16="http://schemas.microsoft.com/office/drawing/2014/main" id="{1AD9D146-1EA2-5007-D393-07DBE791AB70}"/>
              </a:ext>
            </a:extLst>
          </p:cNvPr>
          <p:cNvPicPr>
            <a:picLocks noChangeAspect="1"/>
          </p:cNvPicPr>
          <p:nvPr/>
        </p:nvPicPr>
        <p:blipFill>
          <a:blip r:embed="rId6"/>
          <a:stretch>
            <a:fillRect/>
          </a:stretch>
        </p:blipFill>
        <p:spPr>
          <a:xfrm>
            <a:off x="6245179" y="188452"/>
            <a:ext cx="5790147" cy="3134569"/>
          </a:xfrm>
          <a:prstGeom prst="rect">
            <a:avLst/>
          </a:prstGeom>
        </p:spPr>
      </p:pic>
    </p:spTree>
    <p:extLst>
      <p:ext uri="{BB962C8B-B14F-4D97-AF65-F5344CB8AC3E}">
        <p14:creationId xmlns:p14="http://schemas.microsoft.com/office/powerpoint/2010/main" val="103945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581643" y="0"/>
            <a:ext cx="3610610" cy="3610610"/>
          </a:xfrm>
          <a:custGeom>
            <a:avLst/>
            <a:gdLst/>
            <a:ahLst/>
            <a:cxnLst/>
            <a:rect l="l" t="t" r="r" b="b"/>
            <a:pathLst>
              <a:path w="3610609" h="3610610">
                <a:moveTo>
                  <a:pt x="3610355" y="0"/>
                </a:moveTo>
                <a:lnTo>
                  <a:pt x="0" y="0"/>
                </a:lnTo>
                <a:lnTo>
                  <a:pt x="296099" y="11968"/>
                </a:lnTo>
                <a:lnTo>
                  <a:pt x="585607" y="47254"/>
                </a:lnTo>
                <a:lnTo>
                  <a:pt x="867595" y="104929"/>
                </a:lnTo>
                <a:lnTo>
                  <a:pt x="1141134" y="184062"/>
                </a:lnTo>
                <a:lnTo>
                  <a:pt x="1405294" y="283725"/>
                </a:lnTo>
                <a:lnTo>
                  <a:pt x="1659146" y="402989"/>
                </a:lnTo>
                <a:lnTo>
                  <a:pt x="1901761" y="540924"/>
                </a:lnTo>
                <a:lnTo>
                  <a:pt x="2132210" y="696602"/>
                </a:lnTo>
                <a:lnTo>
                  <a:pt x="2349562" y="869092"/>
                </a:lnTo>
                <a:lnTo>
                  <a:pt x="2552890" y="1057465"/>
                </a:lnTo>
                <a:lnTo>
                  <a:pt x="2741263" y="1260793"/>
                </a:lnTo>
                <a:lnTo>
                  <a:pt x="2913753" y="1478145"/>
                </a:lnTo>
                <a:lnTo>
                  <a:pt x="3069431" y="1708594"/>
                </a:lnTo>
                <a:lnTo>
                  <a:pt x="3207366" y="1951209"/>
                </a:lnTo>
                <a:lnTo>
                  <a:pt x="3326630" y="2205061"/>
                </a:lnTo>
                <a:lnTo>
                  <a:pt x="3426293" y="2469221"/>
                </a:lnTo>
                <a:lnTo>
                  <a:pt x="3505426" y="2742760"/>
                </a:lnTo>
                <a:lnTo>
                  <a:pt x="3563101" y="3024748"/>
                </a:lnTo>
                <a:lnTo>
                  <a:pt x="3598387" y="3314256"/>
                </a:lnTo>
                <a:lnTo>
                  <a:pt x="3610355" y="3610355"/>
                </a:lnTo>
                <a:lnTo>
                  <a:pt x="3610355" y="0"/>
                </a:lnTo>
                <a:close/>
              </a:path>
            </a:pathLst>
          </a:custGeom>
          <a:solidFill>
            <a:srgbClr val="C00000"/>
          </a:solidFill>
        </p:spPr>
        <p:txBody>
          <a:bodyPr wrap="square" lIns="0" tIns="0" rIns="0" bIns="0" rtlCol="0"/>
          <a:lstStyle/>
          <a:p>
            <a:endParaRPr/>
          </a:p>
        </p:txBody>
      </p:sp>
      <p:sp>
        <p:nvSpPr>
          <p:cNvPr id="3" name="object 3"/>
          <p:cNvSpPr/>
          <p:nvPr/>
        </p:nvSpPr>
        <p:spPr>
          <a:xfrm>
            <a:off x="0" y="3247644"/>
            <a:ext cx="3610610" cy="3610610"/>
          </a:xfrm>
          <a:custGeom>
            <a:avLst/>
            <a:gdLst/>
            <a:ahLst/>
            <a:cxnLst/>
            <a:rect l="l" t="t" r="r" b="b"/>
            <a:pathLst>
              <a:path w="3610610" h="3610609">
                <a:moveTo>
                  <a:pt x="0" y="3610355"/>
                </a:moveTo>
                <a:lnTo>
                  <a:pt x="3610356" y="3610355"/>
                </a:lnTo>
                <a:lnTo>
                  <a:pt x="3314257" y="3598386"/>
                </a:lnTo>
                <a:lnTo>
                  <a:pt x="3024748" y="3563100"/>
                </a:lnTo>
                <a:lnTo>
                  <a:pt x="2742760" y="3505426"/>
                </a:lnTo>
                <a:lnTo>
                  <a:pt x="2469221" y="3426292"/>
                </a:lnTo>
                <a:lnTo>
                  <a:pt x="2205061" y="3326629"/>
                </a:lnTo>
                <a:lnTo>
                  <a:pt x="1951209" y="3207365"/>
                </a:lnTo>
                <a:lnTo>
                  <a:pt x="1708594" y="3069430"/>
                </a:lnTo>
                <a:lnTo>
                  <a:pt x="1478146" y="2913753"/>
                </a:lnTo>
                <a:lnTo>
                  <a:pt x="1260793" y="2741263"/>
                </a:lnTo>
                <a:lnTo>
                  <a:pt x="1057465" y="2552890"/>
                </a:lnTo>
                <a:lnTo>
                  <a:pt x="869092" y="2349562"/>
                </a:lnTo>
                <a:lnTo>
                  <a:pt x="696602" y="2132209"/>
                </a:lnTo>
                <a:lnTo>
                  <a:pt x="540925" y="1901761"/>
                </a:lnTo>
                <a:lnTo>
                  <a:pt x="402989" y="1659146"/>
                </a:lnTo>
                <a:lnTo>
                  <a:pt x="283725" y="1405294"/>
                </a:lnTo>
                <a:lnTo>
                  <a:pt x="184062" y="1141134"/>
                </a:lnTo>
                <a:lnTo>
                  <a:pt x="104929" y="867595"/>
                </a:lnTo>
                <a:lnTo>
                  <a:pt x="47254" y="585607"/>
                </a:lnTo>
                <a:lnTo>
                  <a:pt x="11968" y="296099"/>
                </a:lnTo>
                <a:lnTo>
                  <a:pt x="0" y="9"/>
                </a:lnTo>
                <a:lnTo>
                  <a:pt x="0" y="3610355"/>
                </a:lnTo>
              </a:path>
            </a:pathLst>
          </a:custGeom>
          <a:solidFill>
            <a:srgbClr val="C00000"/>
          </a:solidFill>
        </p:spPr>
        <p:txBody>
          <a:bodyPr wrap="square" lIns="0" tIns="0" rIns="0" bIns="0" rtlCol="0"/>
          <a:lstStyle/>
          <a:p>
            <a:endParaRPr/>
          </a:p>
        </p:txBody>
      </p:sp>
      <p:sp>
        <p:nvSpPr>
          <p:cNvPr id="4" name="object 4"/>
          <p:cNvSpPr txBox="1">
            <a:spLocks noGrp="1"/>
          </p:cNvSpPr>
          <p:nvPr>
            <p:ph type="title"/>
          </p:nvPr>
        </p:nvSpPr>
        <p:spPr>
          <a:xfrm>
            <a:off x="198706" y="417853"/>
            <a:ext cx="11353800" cy="857802"/>
          </a:xfrm>
          <a:prstGeom prst="rect">
            <a:avLst/>
          </a:prstGeom>
        </p:spPr>
        <p:txBody>
          <a:bodyPr vert="horz" wrap="square" lIns="0" tIns="117986" rIns="0" bIns="0" rtlCol="0">
            <a:spAutoFit/>
          </a:bodyPr>
          <a:lstStyle/>
          <a:p>
            <a:pPr marL="3335020">
              <a:lnSpc>
                <a:spcPct val="100000"/>
              </a:lnSpc>
            </a:pPr>
            <a:r>
              <a:rPr spc="65" dirty="0">
                <a:solidFill>
                  <a:schemeClr val="tx1"/>
                </a:solidFill>
              </a:rPr>
              <a:t>202</a:t>
            </a:r>
            <a:r>
              <a:rPr lang="en-US" spc="65" dirty="0">
                <a:solidFill>
                  <a:schemeClr val="tx1"/>
                </a:solidFill>
              </a:rPr>
              <a:t>4</a:t>
            </a:r>
            <a:r>
              <a:rPr spc="150" dirty="0">
                <a:solidFill>
                  <a:schemeClr val="tx1"/>
                </a:solidFill>
              </a:rPr>
              <a:t> </a:t>
            </a:r>
            <a:r>
              <a:rPr spc="120" dirty="0">
                <a:solidFill>
                  <a:schemeClr val="tx1"/>
                </a:solidFill>
              </a:rPr>
              <a:t>Budge</a:t>
            </a:r>
            <a:r>
              <a:rPr spc="80" dirty="0">
                <a:solidFill>
                  <a:schemeClr val="tx1"/>
                </a:solidFill>
              </a:rPr>
              <a:t>t</a:t>
            </a:r>
            <a:r>
              <a:rPr spc="150" dirty="0">
                <a:solidFill>
                  <a:schemeClr val="tx1"/>
                </a:solidFill>
              </a:rPr>
              <a:t> </a:t>
            </a:r>
            <a:r>
              <a:rPr spc="105" dirty="0">
                <a:solidFill>
                  <a:schemeClr val="tx1"/>
                </a:solidFill>
              </a:rPr>
              <a:t>Go</a:t>
            </a:r>
            <a:r>
              <a:rPr spc="100" dirty="0">
                <a:solidFill>
                  <a:schemeClr val="tx1"/>
                </a:solidFill>
              </a:rPr>
              <a:t>a</a:t>
            </a:r>
            <a:r>
              <a:rPr spc="135" dirty="0">
                <a:solidFill>
                  <a:schemeClr val="tx1"/>
                </a:solidFill>
              </a:rPr>
              <a:t>ls</a:t>
            </a:r>
          </a:p>
        </p:txBody>
      </p:sp>
      <p:sp>
        <p:nvSpPr>
          <p:cNvPr id="5" name="object 5"/>
          <p:cNvSpPr txBox="1">
            <a:spLocks noGrp="1"/>
          </p:cNvSpPr>
          <p:nvPr>
            <p:ph sz="half" idx="2"/>
          </p:nvPr>
        </p:nvSpPr>
        <p:spPr>
          <a:xfrm>
            <a:off x="545790" y="1439078"/>
            <a:ext cx="5199252" cy="5001369"/>
          </a:xfrm>
          <a:prstGeom prst="rect">
            <a:avLst/>
          </a:prstGeom>
        </p:spPr>
        <p:txBody>
          <a:bodyPr vert="horz" wrap="square" lIns="0" tIns="0" rIns="0" bIns="0" rtlCol="0">
            <a:spAutoFit/>
          </a:bodyPr>
          <a:lstStyle/>
          <a:p>
            <a:pPr marL="361315" marR="5080" indent="-348615">
              <a:lnSpc>
                <a:spcPct val="90000"/>
              </a:lnSpc>
              <a:buSzPct val="80000"/>
              <a:buFont typeface="Arial"/>
              <a:buChar char="•"/>
              <a:tabLst>
                <a:tab pos="361950" algn="l"/>
              </a:tabLst>
            </a:pPr>
            <a:r>
              <a:rPr spc="70" dirty="0"/>
              <a:t>R</a:t>
            </a:r>
            <a:r>
              <a:rPr spc="-10" dirty="0"/>
              <a:t>e</a:t>
            </a:r>
            <a:r>
              <a:rPr spc="40" dirty="0"/>
              <a:t>sponsible</a:t>
            </a:r>
            <a:r>
              <a:rPr spc="45" dirty="0"/>
              <a:t> </a:t>
            </a:r>
            <a:r>
              <a:rPr spc="50" dirty="0"/>
              <a:t>fis</a:t>
            </a:r>
            <a:r>
              <a:rPr spc="65" dirty="0"/>
              <a:t>c</a:t>
            </a:r>
            <a:r>
              <a:rPr spc="85" dirty="0"/>
              <a:t>al</a:t>
            </a:r>
            <a:r>
              <a:rPr spc="45" dirty="0"/>
              <a:t> </a:t>
            </a:r>
            <a:r>
              <a:rPr spc="155" dirty="0"/>
              <a:t>m</a:t>
            </a:r>
            <a:r>
              <a:rPr spc="85" dirty="0"/>
              <a:t>a</a:t>
            </a:r>
            <a:r>
              <a:rPr spc="70" dirty="0"/>
              <a:t>n</a:t>
            </a:r>
            <a:r>
              <a:rPr spc="50" dirty="0"/>
              <a:t>a</a:t>
            </a:r>
            <a:r>
              <a:rPr spc="80" dirty="0"/>
              <a:t>ge</a:t>
            </a:r>
            <a:r>
              <a:rPr spc="40" dirty="0"/>
              <a:t>m</a:t>
            </a:r>
            <a:r>
              <a:rPr spc="20" dirty="0"/>
              <a:t>e</a:t>
            </a:r>
            <a:r>
              <a:rPr spc="-45" dirty="0"/>
              <a:t>n</a:t>
            </a:r>
            <a:r>
              <a:rPr dirty="0"/>
              <a:t>t</a:t>
            </a:r>
            <a:r>
              <a:rPr spc="75" dirty="0"/>
              <a:t> </a:t>
            </a:r>
            <a:r>
              <a:rPr spc="235" dirty="0">
                <a:latin typeface="Calibri"/>
                <a:cs typeface="Calibri"/>
              </a:rPr>
              <a:t>–</a:t>
            </a:r>
            <a:r>
              <a:rPr spc="105" dirty="0">
                <a:latin typeface="Calibri"/>
                <a:cs typeface="Calibri"/>
              </a:rPr>
              <a:t> </a:t>
            </a:r>
            <a:r>
              <a:rPr spc="70" dirty="0"/>
              <a:t>ma</a:t>
            </a:r>
            <a:r>
              <a:rPr spc="50" dirty="0"/>
              <a:t>n</a:t>
            </a:r>
            <a:r>
              <a:rPr spc="165" dirty="0"/>
              <a:t>a</a:t>
            </a:r>
            <a:r>
              <a:rPr spc="150" dirty="0"/>
              <a:t>g</a:t>
            </a:r>
            <a:r>
              <a:rPr dirty="0"/>
              <a:t>e</a:t>
            </a:r>
            <a:r>
              <a:rPr spc="55" dirty="0"/>
              <a:t> </a:t>
            </a:r>
            <a:r>
              <a:rPr spc="75" dirty="0"/>
              <a:t>s</a:t>
            </a:r>
            <a:r>
              <a:rPr spc="110" dirty="0"/>
              <a:t>p</a:t>
            </a:r>
            <a:r>
              <a:rPr spc="-10" dirty="0"/>
              <a:t>e</a:t>
            </a:r>
            <a:r>
              <a:rPr spc="25" dirty="0"/>
              <a:t>n</a:t>
            </a:r>
            <a:r>
              <a:rPr spc="20" dirty="0"/>
              <a:t>d</a:t>
            </a:r>
            <a:r>
              <a:rPr spc="45" dirty="0"/>
              <a:t>ing</a:t>
            </a:r>
            <a:r>
              <a:rPr spc="30" dirty="0"/>
              <a:t>,</a:t>
            </a:r>
            <a:r>
              <a:rPr spc="60" dirty="0"/>
              <a:t> </a:t>
            </a:r>
            <a:r>
              <a:rPr spc="25" dirty="0"/>
              <a:t>st</a:t>
            </a:r>
            <a:r>
              <a:rPr dirty="0"/>
              <a:t>r</a:t>
            </a:r>
            <a:r>
              <a:rPr spc="95" dirty="0"/>
              <a:t>a</a:t>
            </a:r>
            <a:r>
              <a:rPr spc="35" dirty="0"/>
              <a:t>t</a:t>
            </a:r>
            <a:r>
              <a:rPr spc="15" dirty="0"/>
              <a:t>e</a:t>
            </a:r>
            <a:r>
              <a:rPr spc="100" dirty="0"/>
              <a:t>gic</a:t>
            </a:r>
            <a:r>
              <a:rPr spc="125" dirty="0"/>
              <a:t>a</a:t>
            </a:r>
            <a:r>
              <a:rPr spc="35" dirty="0"/>
              <a:t>lly</a:t>
            </a:r>
            <a:r>
              <a:rPr spc="40" dirty="0"/>
              <a:t> </a:t>
            </a:r>
            <a:r>
              <a:rPr spc="10" dirty="0"/>
              <a:t>utiliz</a:t>
            </a:r>
            <a:r>
              <a:rPr dirty="0"/>
              <a:t>e </a:t>
            </a:r>
            <a:r>
              <a:rPr spc="20" dirty="0"/>
              <a:t>surplu</a:t>
            </a:r>
            <a:r>
              <a:rPr spc="95" dirty="0"/>
              <a:t>s</a:t>
            </a:r>
            <a:r>
              <a:rPr spc="65" dirty="0"/>
              <a:t> </a:t>
            </a:r>
            <a:r>
              <a:rPr spc="-30" dirty="0"/>
              <a:t>t</a:t>
            </a:r>
            <a:r>
              <a:rPr dirty="0"/>
              <a:t>o</a:t>
            </a:r>
            <a:r>
              <a:rPr spc="60" dirty="0"/>
              <a:t> </a:t>
            </a:r>
            <a:r>
              <a:rPr spc="50" dirty="0"/>
              <a:t>co</a:t>
            </a:r>
            <a:r>
              <a:rPr spc="-45" dirty="0"/>
              <a:t>n</a:t>
            </a:r>
            <a:r>
              <a:rPr dirty="0"/>
              <a:t>tinue</a:t>
            </a:r>
            <a:r>
              <a:rPr spc="55" dirty="0"/>
              <a:t> </a:t>
            </a:r>
            <a:r>
              <a:rPr spc="-10" dirty="0"/>
              <a:t>e</a:t>
            </a:r>
            <a:r>
              <a:rPr spc="70" dirty="0"/>
              <a:t>s</a:t>
            </a:r>
            <a:r>
              <a:rPr spc="25" dirty="0"/>
              <a:t>se</a:t>
            </a:r>
            <a:r>
              <a:rPr spc="5" dirty="0"/>
              <a:t>n</a:t>
            </a:r>
            <a:r>
              <a:rPr spc="50" dirty="0"/>
              <a:t>tial</a:t>
            </a:r>
            <a:r>
              <a:rPr spc="80" dirty="0"/>
              <a:t> </a:t>
            </a:r>
            <a:r>
              <a:rPr spc="55" dirty="0"/>
              <a:t>servi</a:t>
            </a:r>
            <a:r>
              <a:rPr spc="45" dirty="0"/>
              <a:t>c</a:t>
            </a:r>
            <a:r>
              <a:rPr spc="-10" dirty="0"/>
              <a:t>e</a:t>
            </a:r>
            <a:r>
              <a:rPr spc="50" dirty="0"/>
              <a:t>s,</a:t>
            </a:r>
            <a:r>
              <a:rPr spc="35" dirty="0"/>
              <a:t> </a:t>
            </a:r>
            <a:r>
              <a:rPr lang="en-US" spc="70" dirty="0"/>
              <a:t>to offset capital debt </a:t>
            </a:r>
            <a:r>
              <a:rPr lang="en-US" spc="70" dirty="0" err="1"/>
              <a:t>repayement</a:t>
            </a:r>
            <a:r>
              <a:rPr lang="en-US" spc="70" dirty="0"/>
              <a:t>, </a:t>
            </a:r>
            <a:r>
              <a:rPr spc="65" dirty="0"/>
              <a:t>an</a:t>
            </a:r>
            <a:r>
              <a:rPr spc="85" dirty="0"/>
              <a:t>d</a:t>
            </a:r>
            <a:r>
              <a:rPr spc="35" dirty="0"/>
              <a:t> </a:t>
            </a:r>
            <a:r>
              <a:rPr lang="en-US" spc="35" dirty="0"/>
              <a:t>to maintain a stable</a:t>
            </a:r>
            <a:r>
              <a:rPr spc="60" dirty="0"/>
              <a:t> </a:t>
            </a:r>
            <a:r>
              <a:rPr spc="-30" dirty="0"/>
              <a:t>t</a:t>
            </a:r>
            <a:r>
              <a:rPr spc="150" dirty="0"/>
              <a:t>ax</a:t>
            </a:r>
            <a:r>
              <a:rPr spc="45" dirty="0"/>
              <a:t> </a:t>
            </a:r>
            <a:r>
              <a:rPr spc="-35" dirty="0"/>
              <a:t>r</a:t>
            </a:r>
            <a:r>
              <a:rPr spc="95" dirty="0"/>
              <a:t>a</a:t>
            </a:r>
            <a:r>
              <a:rPr spc="30" dirty="0"/>
              <a:t>t</a:t>
            </a:r>
            <a:r>
              <a:rPr dirty="0"/>
              <a:t>e</a:t>
            </a:r>
          </a:p>
          <a:p>
            <a:pPr>
              <a:lnSpc>
                <a:spcPct val="100000"/>
              </a:lnSpc>
              <a:buFont typeface="Arial"/>
              <a:buChar char="•"/>
            </a:pPr>
            <a:endParaRPr dirty="0"/>
          </a:p>
          <a:p>
            <a:pPr>
              <a:lnSpc>
                <a:spcPct val="100000"/>
              </a:lnSpc>
              <a:spcBef>
                <a:spcPts val="41"/>
              </a:spcBef>
              <a:buFont typeface="Arial"/>
              <a:buChar char="•"/>
            </a:pPr>
            <a:endParaRPr sz="1750" dirty="0">
              <a:latin typeface="Times New Roman"/>
              <a:cs typeface="Times New Roman"/>
            </a:endParaRPr>
          </a:p>
          <a:p>
            <a:pPr marL="361315" marR="95885" indent="-348615">
              <a:lnSpc>
                <a:spcPts val="2160"/>
              </a:lnSpc>
              <a:buSzPct val="80000"/>
              <a:buFont typeface="Arial"/>
              <a:buChar char="•"/>
              <a:tabLst>
                <a:tab pos="361950" algn="l"/>
              </a:tabLst>
            </a:pPr>
            <a:r>
              <a:rPr spc="35" dirty="0"/>
              <a:t>Co</a:t>
            </a:r>
            <a:r>
              <a:rPr spc="20" dirty="0"/>
              <a:t>n</a:t>
            </a:r>
            <a:r>
              <a:rPr dirty="0"/>
              <a:t>tinue</a:t>
            </a:r>
            <a:r>
              <a:rPr spc="70" dirty="0"/>
              <a:t> </a:t>
            </a:r>
            <a:r>
              <a:rPr spc="-30" dirty="0"/>
              <a:t>t</a:t>
            </a:r>
            <a:r>
              <a:rPr dirty="0"/>
              <a:t>o</a:t>
            </a:r>
            <a:r>
              <a:rPr spc="55" dirty="0"/>
              <a:t> </a:t>
            </a:r>
            <a:r>
              <a:rPr spc="145" dirty="0"/>
              <a:t>a</a:t>
            </a:r>
            <a:r>
              <a:rPr spc="105" dirty="0"/>
              <a:t>gg</a:t>
            </a:r>
            <a:r>
              <a:rPr spc="55" dirty="0"/>
              <a:t>r</a:t>
            </a:r>
            <a:r>
              <a:rPr spc="-10" dirty="0"/>
              <a:t>e</a:t>
            </a:r>
            <a:r>
              <a:rPr spc="70" dirty="0"/>
              <a:t>s</a:t>
            </a:r>
            <a:r>
              <a:rPr spc="55" dirty="0"/>
              <a:t>si</a:t>
            </a:r>
            <a:r>
              <a:rPr spc="35" dirty="0"/>
              <a:t>v</a:t>
            </a:r>
            <a:r>
              <a:rPr spc="-10" dirty="0"/>
              <a:t>e</a:t>
            </a:r>
            <a:r>
              <a:rPr spc="50" dirty="0"/>
              <a:t>ly</a:t>
            </a:r>
            <a:r>
              <a:rPr spc="55" dirty="0"/>
              <a:t> </a:t>
            </a:r>
            <a:r>
              <a:rPr spc="5" dirty="0"/>
              <a:t>l</a:t>
            </a:r>
            <a:r>
              <a:rPr spc="15" dirty="0"/>
              <a:t>o</a:t>
            </a:r>
            <a:r>
              <a:rPr spc="30" dirty="0"/>
              <a:t>ok</a:t>
            </a:r>
            <a:r>
              <a:rPr spc="45" dirty="0"/>
              <a:t> </a:t>
            </a:r>
            <a:r>
              <a:rPr spc="10" dirty="0"/>
              <a:t>f</a:t>
            </a:r>
            <a:r>
              <a:rPr spc="-10" dirty="0"/>
              <a:t>or</a:t>
            </a:r>
            <a:r>
              <a:rPr spc="40" dirty="0"/>
              <a:t> </a:t>
            </a:r>
            <a:r>
              <a:rPr spc="-20" dirty="0"/>
              <a:t>n</a:t>
            </a:r>
            <a:r>
              <a:rPr spc="-60" dirty="0"/>
              <a:t>e</a:t>
            </a:r>
            <a:r>
              <a:rPr spc="70" dirty="0"/>
              <a:t>w</a:t>
            </a:r>
            <a:r>
              <a:rPr spc="20" dirty="0"/>
              <a:t> </a:t>
            </a:r>
            <a:r>
              <a:rPr spc="-35" dirty="0"/>
              <a:t>r</a:t>
            </a:r>
            <a:r>
              <a:rPr spc="15" dirty="0"/>
              <a:t>e</a:t>
            </a:r>
            <a:r>
              <a:rPr spc="40" dirty="0"/>
              <a:t>cu</a:t>
            </a:r>
            <a:r>
              <a:rPr spc="30" dirty="0"/>
              <a:t>rring</a:t>
            </a:r>
            <a:r>
              <a:rPr spc="40" dirty="0"/>
              <a:t> </a:t>
            </a:r>
            <a:r>
              <a:rPr spc="-35" dirty="0"/>
              <a:t>r</a:t>
            </a:r>
            <a:r>
              <a:rPr spc="-70" dirty="0"/>
              <a:t>e</a:t>
            </a:r>
            <a:r>
              <a:rPr spc="35" dirty="0"/>
              <a:t>v</a:t>
            </a:r>
            <a:r>
              <a:rPr spc="-10" dirty="0"/>
              <a:t>e</a:t>
            </a:r>
            <a:r>
              <a:rPr spc="-30" dirty="0"/>
              <a:t>n</a:t>
            </a:r>
            <a:r>
              <a:rPr spc="-35" dirty="0"/>
              <a:t>u</a:t>
            </a:r>
            <a:r>
              <a:rPr dirty="0"/>
              <a:t>e</a:t>
            </a:r>
            <a:r>
              <a:rPr spc="75" dirty="0"/>
              <a:t> </a:t>
            </a:r>
            <a:r>
              <a:rPr spc="25" dirty="0"/>
              <a:t>st</a:t>
            </a:r>
            <a:r>
              <a:rPr dirty="0"/>
              <a:t>r</a:t>
            </a:r>
            <a:r>
              <a:rPr spc="15" dirty="0"/>
              <a:t>e</a:t>
            </a:r>
            <a:r>
              <a:rPr spc="110" dirty="0"/>
              <a:t>ams</a:t>
            </a:r>
            <a:r>
              <a:rPr lang="en-US" spc="110" dirty="0"/>
              <a:t> to reduce burden on the property taxpayer</a:t>
            </a:r>
            <a:endParaRPr spc="110" dirty="0"/>
          </a:p>
          <a:p>
            <a:pPr>
              <a:lnSpc>
                <a:spcPct val="100000"/>
              </a:lnSpc>
              <a:buFont typeface="Arial"/>
              <a:buChar char="•"/>
            </a:pPr>
            <a:endParaRPr spc="110" dirty="0"/>
          </a:p>
          <a:p>
            <a:pPr>
              <a:lnSpc>
                <a:spcPct val="100000"/>
              </a:lnSpc>
              <a:spcBef>
                <a:spcPts val="9"/>
              </a:spcBef>
              <a:buFont typeface="Arial"/>
              <a:buChar char="•"/>
            </a:pPr>
            <a:endParaRPr sz="1750" dirty="0">
              <a:latin typeface="Times New Roman"/>
              <a:cs typeface="Times New Roman"/>
            </a:endParaRPr>
          </a:p>
          <a:p>
            <a:pPr marL="361315" marR="213360" indent="-348615">
              <a:lnSpc>
                <a:spcPts val="2160"/>
              </a:lnSpc>
              <a:buSzPct val="80000"/>
              <a:buFont typeface="Arial"/>
              <a:buChar char="•"/>
              <a:tabLst>
                <a:tab pos="361950" algn="l"/>
              </a:tabLst>
            </a:pPr>
            <a:r>
              <a:rPr spc="75" dirty="0"/>
              <a:t>P</a:t>
            </a:r>
            <a:r>
              <a:rPr spc="5" dirty="0"/>
              <a:t>riori</a:t>
            </a:r>
            <a:r>
              <a:rPr spc="25" dirty="0"/>
              <a:t>ti</a:t>
            </a:r>
            <a:r>
              <a:rPr spc="20" dirty="0"/>
              <a:t>z</a:t>
            </a:r>
            <a:r>
              <a:rPr dirty="0"/>
              <a:t>e</a:t>
            </a:r>
            <a:r>
              <a:rPr spc="35" dirty="0"/>
              <a:t> </a:t>
            </a:r>
            <a:r>
              <a:rPr spc="40" dirty="0"/>
              <a:t>o</a:t>
            </a:r>
            <a:r>
              <a:rPr spc="35" dirty="0"/>
              <a:t>p</a:t>
            </a:r>
            <a:r>
              <a:rPr spc="25" dirty="0"/>
              <a:t>por</a:t>
            </a:r>
            <a:r>
              <a:rPr spc="-10" dirty="0"/>
              <a:t>tu</a:t>
            </a:r>
            <a:r>
              <a:rPr spc="-25" dirty="0"/>
              <a:t>n</a:t>
            </a:r>
            <a:r>
              <a:rPr spc="20" dirty="0"/>
              <a:t>itie</a:t>
            </a:r>
            <a:r>
              <a:rPr spc="30" dirty="0"/>
              <a:t>s</a:t>
            </a:r>
            <a:r>
              <a:rPr spc="60" dirty="0"/>
              <a:t> </a:t>
            </a:r>
            <a:r>
              <a:rPr spc="-30" dirty="0"/>
              <a:t>t</a:t>
            </a:r>
            <a:r>
              <a:rPr dirty="0"/>
              <a:t>o</a:t>
            </a:r>
            <a:r>
              <a:rPr spc="60" dirty="0"/>
              <a:t> </a:t>
            </a:r>
            <a:r>
              <a:rPr spc="30" dirty="0"/>
              <a:t>inc</a:t>
            </a:r>
            <a:r>
              <a:rPr spc="-35" dirty="0"/>
              <a:t>r</a:t>
            </a:r>
            <a:r>
              <a:rPr spc="15" dirty="0"/>
              <a:t>e</a:t>
            </a:r>
            <a:r>
              <a:rPr spc="80" dirty="0"/>
              <a:t>ase</a:t>
            </a:r>
            <a:r>
              <a:rPr spc="50" dirty="0"/>
              <a:t> </a:t>
            </a:r>
            <a:r>
              <a:rPr spc="-200" dirty="0"/>
              <a:t>&amp;</a:t>
            </a:r>
            <a:r>
              <a:rPr spc="-65" dirty="0"/>
              <a:t> </a:t>
            </a:r>
            <a:r>
              <a:rPr spc="60" dirty="0"/>
              <a:t>di</a:t>
            </a:r>
            <a:r>
              <a:rPr spc="20" dirty="0"/>
              <a:t>v</a:t>
            </a:r>
            <a:r>
              <a:rPr spc="-10" dirty="0"/>
              <a:t>e</a:t>
            </a:r>
            <a:r>
              <a:rPr spc="-35" dirty="0"/>
              <a:t>r</a:t>
            </a:r>
            <a:r>
              <a:rPr spc="55" dirty="0"/>
              <a:t>sify</a:t>
            </a:r>
            <a:r>
              <a:rPr spc="40" dirty="0"/>
              <a:t> </a:t>
            </a:r>
            <a:r>
              <a:rPr spc="-30" dirty="0"/>
              <a:t>t</a:t>
            </a:r>
            <a:r>
              <a:rPr spc="140" dirty="0"/>
              <a:t>ax</a:t>
            </a:r>
            <a:r>
              <a:rPr spc="55" dirty="0"/>
              <a:t> </a:t>
            </a:r>
            <a:r>
              <a:rPr spc="95" dirty="0"/>
              <a:t>b</a:t>
            </a:r>
            <a:r>
              <a:rPr spc="80" dirty="0"/>
              <a:t>ase</a:t>
            </a:r>
            <a:r>
              <a:rPr spc="45" dirty="0"/>
              <a:t> </a:t>
            </a:r>
            <a:r>
              <a:rPr dirty="0"/>
              <a:t>th</a:t>
            </a:r>
            <a:r>
              <a:rPr spc="-20" dirty="0"/>
              <a:t>r</a:t>
            </a:r>
            <a:r>
              <a:rPr spc="30" dirty="0"/>
              <a:t>ough</a:t>
            </a:r>
            <a:r>
              <a:rPr spc="10" dirty="0"/>
              <a:t> </a:t>
            </a:r>
            <a:r>
              <a:rPr spc="-35" dirty="0"/>
              <a:t>r</a:t>
            </a:r>
            <a:r>
              <a:rPr spc="10" dirty="0"/>
              <a:t>e</a:t>
            </a:r>
            <a:r>
              <a:rPr spc="40" dirty="0"/>
              <a:t>d</a:t>
            </a:r>
            <a:r>
              <a:rPr spc="-35" dirty="0"/>
              <a:t>e</a:t>
            </a:r>
            <a:r>
              <a:rPr spc="35" dirty="0"/>
              <a:t>v</a:t>
            </a:r>
            <a:r>
              <a:rPr spc="-10" dirty="0"/>
              <a:t>e</a:t>
            </a:r>
            <a:r>
              <a:rPr spc="30" dirty="0"/>
              <a:t>lop</a:t>
            </a:r>
            <a:r>
              <a:rPr spc="40" dirty="0"/>
              <a:t>m</a:t>
            </a:r>
            <a:r>
              <a:rPr spc="20" dirty="0"/>
              <a:t>e</a:t>
            </a:r>
            <a:r>
              <a:rPr spc="-45" dirty="0"/>
              <a:t>n</a:t>
            </a:r>
            <a:r>
              <a:rPr dirty="0"/>
              <a:t>t</a:t>
            </a:r>
            <a:r>
              <a:rPr spc="70" dirty="0"/>
              <a:t> </a:t>
            </a:r>
            <a:r>
              <a:rPr spc="65" dirty="0"/>
              <a:t>a</a:t>
            </a:r>
            <a:r>
              <a:rPr spc="60" dirty="0"/>
              <a:t>n</a:t>
            </a:r>
            <a:r>
              <a:rPr spc="85" dirty="0"/>
              <a:t>d</a:t>
            </a:r>
            <a:r>
              <a:rPr spc="55" dirty="0"/>
              <a:t> </a:t>
            </a:r>
            <a:r>
              <a:rPr lang="en-US" spc="114" dirty="0"/>
              <a:t>new construction</a:t>
            </a:r>
            <a:endParaRPr spc="95" dirty="0"/>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7305">
              <a:lnSpc>
                <a:spcPct val="100000"/>
              </a:lnSpc>
            </a:pPr>
            <a:fld id="{81D60167-4931-47E6-BA6A-407CBD079E47}" type="slidenum">
              <a:rPr spc="15" dirty="0"/>
              <a:t>9</a:t>
            </a:fld>
            <a:endParaRPr spc="15" dirty="0"/>
          </a:p>
        </p:txBody>
      </p:sp>
      <p:sp>
        <p:nvSpPr>
          <p:cNvPr id="7" name="object 7"/>
          <p:cNvSpPr txBox="1"/>
          <p:nvPr/>
        </p:nvSpPr>
        <p:spPr>
          <a:xfrm>
            <a:off x="6419469" y="1413070"/>
            <a:ext cx="4628515" cy="1987724"/>
          </a:xfrm>
          <a:prstGeom prst="rect">
            <a:avLst/>
          </a:prstGeom>
        </p:spPr>
        <p:txBody>
          <a:bodyPr vert="horz" wrap="square" lIns="0" tIns="0" rIns="0" bIns="0" rtlCol="0">
            <a:spAutoFit/>
          </a:bodyPr>
          <a:lstStyle/>
          <a:p>
            <a:pPr marL="361315" marR="182880" indent="-348615">
              <a:lnSpc>
                <a:spcPts val="2160"/>
              </a:lnSpc>
              <a:buSzPct val="80000"/>
              <a:buFont typeface="Arial"/>
              <a:buChar char="•"/>
              <a:tabLst>
                <a:tab pos="361950" algn="l"/>
              </a:tabLst>
            </a:pPr>
            <a:r>
              <a:rPr sz="2000" b="1" spc="75" dirty="0">
                <a:latin typeface="Calibri"/>
                <a:cs typeface="Calibri"/>
              </a:rPr>
              <a:t>P</a:t>
            </a:r>
            <a:r>
              <a:rPr sz="2000" b="1" spc="5" dirty="0">
                <a:latin typeface="Calibri"/>
                <a:cs typeface="Calibri"/>
              </a:rPr>
              <a:t>riori</a:t>
            </a:r>
            <a:r>
              <a:rPr sz="2000" b="1" spc="25" dirty="0">
                <a:latin typeface="Calibri"/>
                <a:cs typeface="Calibri"/>
              </a:rPr>
              <a:t>ti</a:t>
            </a:r>
            <a:r>
              <a:rPr sz="2000" b="1" spc="20" dirty="0">
                <a:latin typeface="Calibri"/>
                <a:cs typeface="Calibri"/>
              </a:rPr>
              <a:t>z</a:t>
            </a:r>
            <a:r>
              <a:rPr sz="2000" b="1" dirty="0">
                <a:latin typeface="Calibri"/>
                <a:cs typeface="Calibri"/>
              </a:rPr>
              <a:t>e</a:t>
            </a:r>
            <a:r>
              <a:rPr sz="2000" b="1" spc="35" dirty="0">
                <a:latin typeface="Calibri"/>
                <a:cs typeface="Calibri"/>
              </a:rPr>
              <a:t> </a:t>
            </a:r>
            <a:r>
              <a:rPr sz="2000" b="1" spc="15" dirty="0">
                <a:latin typeface="Calibri"/>
                <a:cs typeface="Calibri"/>
              </a:rPr>
              <a:t>e</a:t>
            </a:r>
            <a:r>
              <a:rPr sz="2000" b="1" spc="50" dirty="0">
                <a:latin typeface="Calibri"/>
                <a:cs typeface="Calibri"/>
              </a:rPr>
              <a:t>co</a:t>
            </a:r>
            <a:r>
              <a:rPr sz="2000" b="1" spc="35" dirty="0">
                <a:latin typeface="Calibri"/>
                <a:cs typeface="Calibri"/>
              </a:rPr>
              <a:t>nomic</a:t>
            </a:r>
            <a:r>
              <a:rPr sz="2000" b="1" spc="10" dirty="0">
                <a:latin typeface="Calibri"/>
                <a:cs typeface="Calibri"/>
              </a:rPr>
              <a:t> </a:t>
            </a:r>
            <a:r>
              <a:rPr sz="2000" b="1" spc="-35" dirty="0">
                <a:latin typeface="Calibri"/>
                <a:cs typeface="Calibri"/>
              </a:rPr>
              <a:t>r</a:t>
            </a:r>
            <a:r>
              <a:rPr sz="2000" b="1" spc="15" dirty="0">
                <a:latin typeface="Calibri"/>
                <a:cs typeface="Calibri"/>
              </a:rPr>
              <a:t>e</a:t>
            </a:r>
            <a:r>
              <a:rPr sz="2000" b="1" spc="50" dirty="0">
                <a:latin typeface="Calibri"/>
                <a:cs typeface="Calibri"/>
              </a:rPr>
              <a:t>c</a:t>
            </a:r>
            <a:r>
              <a:rPr sz="2000" b="1" spc="5" dirty="0">
                <a:latin typeface="Calibri"/>
                <a:cs typeface="Calibri"/>
              </a:rPr>
              <a:t>o</a:t>
            </a:r>
            <a:r>
              <a:rPr sz="2000" b="1" spc="35" dirty="0">
                <a:latin typeface="Calibri"/>
                <a:cs typeface="Calibri"/>
              </a:rPr>
              <a:t>v</a:t>
            </a:r>
            <a:r>
              <a:rPr sz="2000" b="1" spc="-10" dirty="0">
                <a:latin typeface="Calibri"/>
                <a:cs typeface="Calibri"/>
              </a:rPr>
              <a:t>e</a:t>
            </a:r>
            <a:r>
              <a:rPr sz="2000" b="1" dirty="0">
                <a:latin typeface="Calibri"/>
                <a:cs typeface="Calibri"/>
              </a:rPr>
              <a:t>r</a:t>
            </a:r>
            <a:r>
              <a:rPr sz="2000" b="1" spc="-60" dirty="0">
                <a:latin typeface="Calibri"/>
                <a:cs typeface="Calibri"/>
              </a:rPr>
              <a:t>y</a:t>
            </a:r>
            <a:r>
              <a:rPr sz="2000" b="1" spc="5" dirty="0">
                <a:latin typeface="Calibri"/>
                <a:cs typeface="Calibri"/>
              </a:rPr>
              <a:t>,</a:t>
            </a:r>
            <a:r>
              <a:rPr sz="2000" b="1" spc="40" dirty="0">
                <a:latin typeface="Calibri"/>
                <a:cs typeface="Calibri"/>
              </a:rPr>
              <a:t> </a:t>
            </a:r>
            <a:r>
              <a:rPr sz="2000" b="1" spc="-5" dirty="0">
                <a:latin typeface="Calibri"/>
                <a:cs typeface="Calibri"/>
              </a:rPr>
              <a:t>i</a:t>
            </a:r>
            <a:r>
              <a:rPr sz="2000" b="1" spc="-15" dirty="0">
                <a:latin typeface="Calibri"/>
                <a:cs typeface="Calibri"/>
              </a:rPr>
              <a:t>n</a:t>
            </a:r>
            <a:r>
              <a:rPr sz="2000" b="1" dirty="0">
                <a:latin typeface="Calibri"/>
                <a:cs typeface="Calibri"/>
              </a:rPr>
              <a:t>f</a:t>
            </a:r>
            <a:r>
              <a:rPr sz="2000" b="1" spc="-20" dirty="0">
                <a:latin typeface="Calibri"/>
                <a:cs typeface="Calibri"/>
              </a:rPr>
              <a:t>r</a:t>
            </a:r>
            <a:r>
              <a:rPr sz="2000" b="1" spc="55" dirty="0">
                <a:latin typeface="Calibri"/>
                <a:cs typeface="Calibri"/>
              </a:rPr>
              <a:t>astru</a:t>
            </a:r>
            <a:r>
              <a:rPr sz="2000" b="1" spc="40" dirty="0">
                <a:latin typeface="Calibri"/>
                <a:cs typeface="Calibri"/>
              </a:rPr>
              <a:t>c</a:t>
            </a:r>
            <a:r>
              <a:rPr sz="2000" b="1" spc="-10" dirty="0">
                <a:latin typeface="Calibri"/>
                <a:cs typeface="Calibri"/>
              </a:rPr>
              <a:t>tu</a:t>
            </a:r>
            <a:r>
              <a:rPr sz="2000" b="1" spc="-40" dirty="0">
                <a:latin typeface="Calibri"/>
                <a:cs typeface="Calibri"/>
              </a:rPr>
              <a:t>r</a:t>
            </a:r>
            <a:r>
              <a:rPr sz="2000" b="1" spc="-10" dirty="0">
                <a:latin typeface="Calibri"/>
                <a:cs typeface="Calibri"/>
              </a:rPr>
              <a:t>e</a:t>
            </a:r>
            <a:r>
              <a:rPr sz="2000" b="1" spc="5" dirty="0">
                <a:latin typeface="Calibri"/>
                <a:cs typeface="Calibri"/>
              </a:rPr>
              <a:t>,</a:t>
            </a:r>
            <a:r>
              <a:rPr sz="2000" b="1" spc="75" dirty="0">
                <a:latin typeface="Calibri"/>
                <a:cs typeface="Calibri"/>
              </a:rPr>
              <a:t> </a:t>
            </a:r>
            <a:r>
              <a:rPr sz="2000" b="1" spc="65" dirty="0">
                <a:latin typeface="Calibri"/>
                <a:cs typeface="Calibri"/>
              </a:rPr>
              <a:t>an</a:t>
            </a:r>
            <a:r>
              <a:rPr sz="2000" b="1" spc="85" dirty="0">
                <a:latin typeface="Calibri"/>
                <a:cs typeface="Calibri"/>
              </a:rPr>
              <a:t>d</a:t>
            </a:r>
            <a:r>
              <a:rPr sz="2000" b="1" spc="55" dirty="0">
                <a:latin typeface="Calibri"/>
                <a:cs typeface="Calibri"/>
              </a:rPr>
              <a:t> </a:t>
            </a:r>
            <a:r>
              <a:rPr sz="2000" b="1" spc="50" dirty="0">
                <a:latin typeface="Calibri"/>
                <a:cs typeface="Calibri"/>
              </a:rPr>
              <a:t>pu</a:t>
            </a:r>
            <a:r>
              <a:rPr sz="2000" b="1" spc="40" dirty="0">
                <a:latin typeface="Calibri"/>
                <a:cs typeface="Calibri"/>
              </a:rPr>
              <a:t>b</a:t>
            </a:r>
            <a:r>
              <a:rPr sz="2000" b="1" spc="45" dirty="0">
                <a:latin typeface="Calibri"/>
                <a:cs typeface="Calibri"/>
              </a:rPr>
              <a:t>lic</a:t>
            </a:r>
            <a:r>
              <a:rPr sz="2000" b="1" spc="35" dirty="0">
                <a:latin typeface="Calibri"/>
                <a:cs typeface="Calibri"/>
              </a:rPr>
              <a:t> </a:t>
            </a:r>
            <a:r>
              <a:rPr sz="2000" b="1" spc="90" dirty="0">
                <a:latin typeface="Calibri"/>
                <a:cs typeface="Calibri"/>
              </a:rPr>
              <a:t>am</a:t>
            </a:r>
            <a:r>
              <a:rPr sz="2000" b="1" spc="55" dirty="0">
                <a:latin typeface="Calibri"/>
                <a:cs typeface="Calibri"/>
              </a:rPr>
              <a:t>e</a:t>
            </a:r>
            <a:r>
              <a:rPr sz="2000" b="1" spc="15" dirty="0">
                <a:latin typeface="Calibri"/>
                <a:cs typeface="Calibri"/>
              </a:rPr>
              <a:t>nitie</a:t>
            </a:r>
            <a:r>
              <a:rPr sz="2000" b="1" spc="20" dirty="0">
                <a:latin typeface="Calibri"/>
                <a:cs typeface="Calibri"/>
              </a:rPr>
              <a:t>s</a:t>
            </a:r>
            <a:r>
              <a:rPr sz="2000" b="1" spc="60" dirty="0">
                <a:latin typeface="Calibri"/>
                <a:cs typeface="Calibri"/>
              </a:rPr>
              <a:t> </a:t>
            </a:r>
            <a:r>
              <a:rPr sz="2000" b="1" spc="45" dirty="0">
                <a:latin typeface="Calibri"/>
                <a:cs typeface="Calibri"/>
              </a:rPr>
              <a:t>such</a:t>
            </a:r>
            <a:r>
              <a:rPr sz="2000" b="1" spc="50" dirty="0">
                <a:latin typeface="Calibri"/>
                <a:cs typeface="Calibri"/>
              </a:rPr>
              <a:t> </a:t>
            </a:r>
            <a:r>
              <a:rPr sz="2000" b="1" spc="125" dirty="0">
                <a:latin typeface="Calibri"/>
                <a:cs typeface="Calibri"/>
              </a:rPr>
              <a:t>as</a:t>
            </a:r>
            <a:r>
              <a:rPr sz="2000" b="1" spc="60" dirty="0">
                <a:latin typeface="Calibri"/>
                <a:cs typeface="Calibri"/>
              </a:rPr>
              <a:t> </a:t>
            </a:r>
            <a:r>
              <a:rPr sz="2000" b="1" spc="-35" dirty="0">
                <a:latin typeface="Calibri"/>
                <a:cs typeface="Calibri"/>
              </a:rPr>
              <a:t>r</a:t>
            </a:r>
            <a:r>
              <a:rPr sz="2000" b="1" spc="10" dirty="0">
                <a:latin typeface="Calibri"/>
                <a:cs typeface="Calibri"/>
              </a:rPr>
              <a:t>o</a:t>
            </a:r>
            <a:r>
              <a:rPr sz="2000" b="1" spc="114" dirty="0">
                <a:latin typeface="Calibri"/>
                <a:cs typeface="Calibri"/>
              </a:rPr>
              <a:t>ad</a:t>
            </a:r>
            <a:r>
              <a:rPr sz="2000" b="1" spc="50" dirty="0">
                <a:latin typeface="Calibri"/>
                <a:cs typeface="Calibri"/>
              </a:rPr>
              <a:t>s,</a:t>
            </a:r>
            <a:r>
              <a:rPr sz="2000" b="1" spc="45" dirty="0">
                <a:latin typeface="Calibri"/>
                <a:cs typeface="Calibri"/>
              </a:rPr>
              <a:t> </a:t>
            </a:r>
            <a:r>
              <a:rPr sz="2000" b="1" spc="70" dirty="0">
                <a:latin typeface="Calibri"/>
                <a:cs typeface="Calibri"/>
              </a:rPr>
              <a:t>par</a:t>
            </a:r>
            <a:r>
              <a:rPr sz="2000" b="1" spc="60" dirty="0">
                <a:latin typeface="Calibri"/>
                <a:cs typeface="Calibri"/>
              </a:rPr>
              <a:t>k</a:t>
            </a:r>
            <a:r>
              <a:rPr sz="2000" b="1" spc="50" dirty="0">
                <a:latin typeface="Calibri"/>
                <a:cs typeface="Calibri"/>
              </a:rPr>
              <a:t>s,</a:t>
            </a:r>
            <a:r>
              <a:rPr sz="2000" b="1" spc="35" dirty="0">
                <a:latin typeface="Calibri"/>
                <a:cs typeface="Calibri"/>
              </a:rPr>
              <a:t> </a:t>
            </a:r>
            <a:r>
              <a:rPr sz="2000" b="1" spc="-35" dirty="0">
                <a:latin typeface="Calibri"/>
                <a:cs typeface="Calibri"/>
              </a:rPr>
              <a:t>r</a:t>
            </a:r>
            <a:r>
              <a:rPr sz="2000" b="1" spc="15" dirty="0">
                <a:latin typeface="Calibri"/>
                <a:cs typeface="Calibri"/>
              </a:rPr>
              <a:t>e</a:t>
            </a:r>
            <a:r>
              <a:rPr sz="2000" b="1" spc="55" dirty="0">
                <a:latin typeface="Calibri"/>
                <a:cs typeface="Calibri"/>
              </a:rPr>
              <a:t>c</a:t>
            </a:r>
            <a:r>
              <a:rPr sz="2000" b="1" spc="15" dirty="0">
                <a:latin typeface="Calibri"/>
                <a:cs typeface="Calibri"/>
              </a:rPr>
              <a:t>re</a:t>
            </a:r>
            <a:r>
              <a:rPr sz="2000" b="1" spc="30" dirty="0">
                <a:latin typeface="Calibri"/>
                <a:cs typeface="Calibri"/>
              </a:rPr>
              <a:t>ation</a:t>
            </a:r>
            <a:r>
              <a:rPr sz="2000" b="1" spc="5" dirty="0">
                <a:latin typeface="Calibri"/>
                <a:cs typeface="Calibri"/>
              </a:rPr>
              <a:t>,</a:t>
            </a:r>
            <a:r>
              <a:rPr sz="2000" b="1" spc="55" dirty="0">
                <a:latin typeface="Calibri"/>
                <a:cs typeface="Calibri"/>
              </a:rPr>
              <a:t> </a:t>
            </a:r>
            <a:r>
              <a:rPr sz="2000" b="1" spc="145" dirty="0">
                <a:latin typeface="Calibri"/>
                <a:cs typeface="Calibri"/>
              </a:rPr>
              <a:t>a</a:t>
            </a:r>
            <a:r>
              <a:rPr sz="2000" b="1" spc="25" dirty="0">
                <a:latin typeface="Calibri"/>
                <a:cs typeface="Calibri"/>
              </a:rPr>
              <a:t>n</a:t>
            </a:r>
            <a:r>
              <a:rPr sz="2000" b="1" spc="30" dirty="0">
                <a:latin typeface="Calibri"/>
                <a:cs typeface="Calibri"/>
              </a:rPr>
              <a:t>d</a:t>
            </a:r>
            <a:r>
              <a:rPr sz="2000" b="1" spc="50" dirty="0">
                <a:latin typeface="Calibri"/>
                <a:cs typeface="Calibri"/>
              </a:rPr>
              <a:t> </a:t>
            </a:r>
            <a:r>
              <a:rPr sz="2000" b="1" spc="5" dirty="0">
                <a:latin typeface="Calibri"/>
                <a:cs typeface="Calibri"/>
              </a:rPr>
              <a:t>t</a:t>
            </a:r>
            <a:r>
              <a:rPr sz="2000" b="1" dirty="0">
                <a:latin typeface="Calibri"/>
                <a:cs typeface="Calibri"/>
              </a:rPr>
              <a:t>he</a:t>
            </a:r>
            <a:r>
              <a:rPr sz="2000" b="1" spc="50" dirty="0">
                <a:latin typeface="Calibri"/>
                <a:cs typeface="Calibri"/>
              </a:rPr>
              <a:t> ar</a:t>
            </a:r>
            <a:r>
              <a:rPr sz="2000" b="1" spc="10" dirty="0">
                <a:latin typeface="Calibri"/>
                <a:cs typeface="Calibri"/>
              </a:rPr>
              <a:t>t</a:t>
            </a:r>
            <a:r>
              <a:rPr sz="2000" b="1" spc="50" dirty="0">
                <a:latin typeface="Calibri"/>
                <a:cs typeface="Calibri"/>
              </a:rPr>
              <a:t>s,</a:t>
            </a:r>
            <a:r>
              <a:rPr sz="2000" b="1" spc="55" dirty="0">
                <a:latin typeface="Calibri"/>
                <a:cs typeface="Calibri"/>
              </a:rPr>
              <a:t> </a:t>
            </a:r>
            <a:r>
              <a:rPr sz="2000" b="1" spc="65" dirty="0">
                <a:latin typeface="Calibri"/>
                <a:cs typeface="Calibri"/>
              </a:rPr>
              <a:t>an</a:t>
            </a:r>
            <a:r>
              <a:rPr sz="2000" b="1" spc="85" dirty="0">
                <a:latin typeface="Calibri"/>
                <a:cs typeface="Calibri"/>
              </a:rPr>
              <a:t>d</a:t>
            </a:r>
            <a:r>
              <a:rPr sz="2000" b="1" spc="55" dirty="0">
                <a:latin typeface="Calibri"/>
                <a:cs typeface="Calibri"/>
              </a:rPr>
              <a:t> </a:t>
            </a:r>
            <a:r>
              <a:rPr sz="2000" b="1" spc="20" dirty="0">
                <a:latin typeface="Calibri"/>
                <a:cs typeface="Calibri"/>
              </a:rPr>
              <a:t>ide</a:t>
            </a:r>
            <a:r>
              <a:rPr sz="2000" b="1" spc="10" dirty="0">
                <a:latin typeface="Calibri"/>
                <a:cs typeface="Calibri"/>
              </a:rPr>
              <a:t>n</a:t>
            </a:r>
            <a:r>
              <a:rPr sz="2000" b="1" spc="25" dirty="0">
                <a:latin typeface="Calibri"/>
                <a:cs typeface="Calibri"/>
              </a:rPr>
              <a:t>tify</a:t>
            </a:r>
            <a:r>
              <a:rPr sz="2000" b="1" spc="15" dirty="0">
                <a:latin typeface="Calibri"/>
                <a:cs typeface="Calibri"/>
              </a:rPr>
              <a:t> </a:t>
            </a:r>
            <a:r>
              <a:rPr sz="2000" b="1" spc="105" dirty="0">
                <a:latin typeface="Calibri"/>
                <a:cs typeface="Calibri"/>
              </a:rPr>
              <a:t>c</a:t>
            </a:r>
            <a:r>
              <a:rPr sz="2000" b="1" spc="-35" dirty="0">
                <a:latin typeface="Calibri"/>
                <a:cs typeface="Calibri"/>
              </a:rPr>
              <a:t>r</a:t>
            </a:r>
            <a:r>
              <a:rPr sz="2000" b="1" spc="10" dirty="0">
                <a:latin typeface="Calibri"/>
                <a:cs typeface="Calibri"/>
              </a:rPr>
              <a:t>e</a:t>
            </a:r>
            <a:r>
              <a:rPr sz="2000" b="1" spc="95" dirty="0">
                <a:latin typeface="Calibri"/>
                <a:cs typeface="Calibri"/>
              </a:rPr>
              <a:t>a</a:t>
            </a:r>
            <a:r>
              <a:rPr sz="2000" b="1" spc="55" dirty="0">
                <a:latin typeface="Calibri"/>
                <a:cs typeface="Calibri"/>
              </a:rPr>
              <a:t>t</a:t>
            </a:r>
            <a:r>
              <a:rPr sz="2000" b="1" spc="30" dirty="0">
                <a:latin typeface="Calibri"/>
                <a:cs typeface="Calibri"/>
              </a:rPr>
              <a:t>i</a:t>
            </a:r>
            <a:r>
              <a:rPr sz="2000" b="1" spc="25" dirty="0">
                <a:latin typeface="Calibri"/>
                <a:cs typeface="Calibri"/>
              </a:rPr>
              <a:t>v</a:t>
            </a:r>
            <a:r>
              <a:rPr sz="2000" b="1" dirty="0">
                <a:latin typeface="Calibri"/>
                <a:cs typeface="Calibri"/>
              </a:rPr>
              <a:t>e</a:t>
            </a:r>
            <a:r>
              <a:rPr sz="2000" b="1" spc="50" dirty="0">
                <a:latin typeface="Calibri"/>
                <a:cs typeface="Calibri"/>
              </a:rPr>
              <a:t> </a:t>
            </a:r>
            <a:r>
              <a:rPr sz="2000" b="1" spc="15" dirty="0">
                <a:latin typeface="Calibri"/>
                <a:cs typeface="Calibri"/>
              </a:rPr>
              <a:t>sou</a:t>
            </a:r>
            <a:r>
              <a:rPr sz="2000" b="1" spc="-20" dirty="0">
                <a:latin typeface="Calibri"/>
                <a:cs typeface="Calibri"/>
              </a:rPr>
              <a:t>r</a:t>
            </a:r>
            <a:r>
              <a:rPr sz="2000" b="1" spc="105" dirty="0">
                <a:latin typeface="Calibri"/>
                <a:cs typeface="Calibri"/>
              </a:rPr>
              <a:t>c</a:t>
            </a:r>
            <a:r>
              <a:rPr sz="2000" b="1" spc="-10" dirty="0">
                <a:latin typeface="Calibri"/>
                <a:cs typeface="Calibri"/>
              </a:rPr>
              <a:t>e</a:t>
            </a:r>
            <a:r>
              <a:rPr sz="2000" b="1" spc="95" dirty="0">
                <a:latin typeface="Calibri"/>
                <a:cs typeface="Calibri"/>
              </a:rPr>
              <a:t>s</a:t>
            </a:r>
            <a:r>
              <a:rPr sz="2000" b="1" spc="60" dirty="0">
                <a:latin typeface="Calibri"/>
                <a:cs typeface="Calibri"/>
              </a:rPr>
              <a:t> </a:t>
            </a:r>
            <a:r>
              <a:rPr sz="2000" b="1" spc="-15" dirty="0">
                <a:latin typeface="Calibri"/>
                <a:cs typeface="Calibri"/>
              </a:rPr>
              <a:t>o</a:t>
            </a:r>
            <a:r>
              <a:rPr sz="2000" b="1" spc="25" dirty="0">
                <a:latin typeface="Calibri"/>
                <a:cs typeface="Calibri"/>
              </a:rPr>
              <a:t>f</a:t>
            </a:r>
            <a:r>
              <a:rPr sz="2000" b="1" spc="60" dirty="0">
                <a:latin typeface="Calibri"/>
                <a:cs typeface="Calibri"/>
              </a:rPr>
              <a:t> </a:t>
            </a:r>
            <a:r>
              <a:rPr sz="2000" b="1" spc="-5" dirty="0">
                <a:latin typeface="Calibri"/>
                <a:cs typeface="Calibri"/>
              </a:rPr>
              <a:t>fu</a:t>
            </a:r>
            <a:r>
              <a:rPr sz="2000" b="1" spc="-10" dirty="0">
                <a:latin typeface="Calibri"/>
                <a:cs typeface="Calibri"/>
              </a:rPr>
              <a:t>n</a:t>
            </a:r>
            <a:r>
              <a:rPr sz="2000" b="1" spc="20" dirty="0">
                <a:latin typeface="Calibri"/>
                <a:cs typeface="Calibri"/>
              </a:rPr>
              <a:t>di</a:t>
            </a:r>
            <a:r>
              <a:rPr sz="2000" b="1" spc="15" dirty="0">
                <a:latin typeface="Calibri"/>
                <a:cs typeface="Calibri"/>
              </a:rPr>
              <a:t>n</a:t>
            </a:r>
            <a:r>
              <a:rPr sz="2000" b="1" spc="170" dirty="0">
                <a:latin typeface="Calibri"/>
                <a:cs typeface="Calibri"/>
              </a:rPr>
              <a:t>g</a:t>
            </a:r>
            <a:endParaRPr sz="2000" dirty="0">
              <a:latin typeface="Calibri"/>
              <a:cs typeface="Calibri"/>
            </a:endParaRPr>
          </a:p>
          <a:p>
            <a:pPr lvl="1">
              <a:buFont typeface="Arial"/>
              <a:buChar char="•"/>
            </a:pPr>
            <a:endParaRPr sz="2000" dirty="0">
              <a:latin typeface="Times New Roman"/>
              <a:cs typeface="Times New Roman"/>
            </a:endParaRPr>
          </a:p>
          <a:p>
            <a:pPr>
              <a:lnSpc>
                <a:spcPct val="100000"/>
              </a:lnSpc>
              <a:spcBef>
                <a:spcPts val="10"/>
              </a:spcBef>
              <a:buFont typeface="Arial"/>
              <a:buChar char="•"/>
            </a:pPr>
            <a:endParaRPr sz="1750" dirty="0">
              <a:latin typeface="Times New Roman"/>
              <a:cs typeface="Times New Roman"/>
            </a:endParaRPr>
          </a:p>
        </p:txBody>
      </p:sp>
      <p:sp>
        <p:nvSpPr>
          <p:cNvPr id="11" name="TextBox 10">
            <a:extLst>
              <a:ext uri="{FF2B5EF4-FFF2-40B4-BE49-F238E27FC236}">
                <a16:creationId xmlns:a16="http://schemas.microsoft.com/office/drawing/2014/main" id="{F7EB354F-4AA1-5FFF-6998-F319A3ECB834}"/>
              </a:ext>
            </a:extLst>
          </p:cNvPr>
          <p:cNvSpPr txBox="1"/>
          <p:nvPr/>
        </p:nvSpPr>
        <p:spPr>
          <a:xfrm>
            <a:off x="6172200" y="3362273"/>
            <a:ext cx="5334000" cy="865365"/>
          </a:xfrm>
          <a:prstGeom prst="rect">
            <a:avLst/>
          </a:prstGeom>
          <a:noFill/>
        </p:spPr>
        <p:txBody>
          <a:bodyPr wrap="square">
            <a:spAutoFit/>
          </a:bodyPr>
          <a:lstStyle/>
          <a:p>
            <a:pPr marL="499110" marR="207010" indent="-285750">
              <a:lnSpc>
                <a:spcPts val="2000"/>
              </a:lnSpc>
              <a:spcBef>
                <a:spcPts val="890"/>
              </a:spcBef>
              <a:buClr>
                <a:srgbClr val="FFFFFF"/>
              </a:buClr>
              <a:buFont typeface="Arial" panose="020B0604020202020204" pitchFamily="34" charset="0"/>
              <a:buChar char="•"/>
              <a:tabLst>
                <a:tab pos="395605" algn="l"/>
              </a:tabLst>
            </a:pPr>
            <a:r>
              <a:rPr lang="en-US" sz="2000" b="1" spc="100" dirty="0">
                <a:solidFill>
                  <a:srgbClr val="FFFFFF"/>
                </a:solidFill>
                <a:latin typeface="Calibri"/>
                <a:cs typeface="Calibri"/>
              </a:rPr>
              <a:t>Prioritize retaining employees and recruiting qualified staffing and professionals.</a:t>
            </a:r>
          </a:p>
        </p:txBody>
      </p:sp>
      <p:pic>
        <p:nvPicPr>
          <p:cNvPr id="13" name="Picture 12">
            <a:extLst>
              <a:ext uri="{FF2B5EF4-FFF2-40B4-BE49-F238E27FC236}">
                <a16:creationId xmlns:a16="http://schemas.microsoft.com/office/drawing/2014/main" id="{6B6AD663-CDBF-A372-3C0B-E716508C54E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43800" y="4426059"/>
            <a:ext cx="2484017" cy="2122705"/>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TM03090430[[fn=Banded]]</Template>
  <TotalTime>1491</TotalTime>
  <Words>1635</Words>
  <Application>Microsoft Office PowerPoint</Application>
  <PresentationFormat>Widescreen</PresentationFormat>
  <Paragraphs>297</Paragraphs>
  <Slides>25</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Arial Black</vt:lpstr>
      <vt:lpstr>Arial MT</vt:lpstr>
      <vt:lpstr>Arial Rounded MT Bold</vt:lpstr>
      <vt:lpstr>Calibri</vt:lpstr>
      <vt:lpstr>Corbel</vt:lpstr>
      <vt:lpstr>Times New Roman</vt:lpstr>
      <vt:lpstr>Wingdings</vt:lpstr>
      <vt:lpstr>Banded</vt:lpstr>
      <vt:lpstr>PowerPoint Presentation</vt:lpstr>
      <vt:lpstr>Neptune  Township  Municipal  Budget  Team</vt:lpstr>
      <vt:lpstr>Budget / Mission Statement</vt:lpstr>
      <vt:lpstr>2023 Analysis</vt:lpstr>
      <vt:lpstr>PowerPoint Presentation</vt:lpstr>
      <vt:lpstr>Budget Priorities</vt:lpstr>
      <vt:lpstr>2024 Budget Challenges</vt:lpstr>
      <vt:lpstr>Board of education  impacts</vt:lpstr>
      <vt:lpstr>2024 Budget Goals</vt:lpstr>
      <vt:lpstr>2024 Budget Accomplishments</vt:lpstr>
      <vt:lpstr>PowerPoint Presentation</vt:lpstr>
      <vt:lpstr>2023 Tax apportionment</vt:lpstr>
      <vt:lpstr>Sources of revenue to support budget</vt:lpstr>
      <vt:lpstr>2024 General Budget Appropriations</vt:lpstr>
      <vt:lpstr>Breakdown of budget areas</vt:lpstr>
      <vt:lpstr>PowerPoint Presentation</vt:lpstr>
      <vt:lpstr>PowerPoint Presentation</vt:lpstr>
      <vt:lpstr>PowerPoint Presentation</vt:lpstr>
      <vt:lpstr>PowerPoint Presentation</vt:lpstr>
      <vt:lpstr>PowerPoint Presentation</vt:lpstr>
      <vt:lpstr>Sewer utility (sanitary)</vt:lpstr>
      <vt:lpstr>marina utility </vt:lpstr>
      <vt:lpstr>2024 Budget Opportunities</vt:lpstr>
      <vt:lpstr>Summary</vt:lpstr>
      <vt:lpstr>PUBLIC COMMENT /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Mke Bascom</dc:creator>
  <cp:lastModifiedBy>Michael J. Bascom</cp:lastModifiedBy>
  <cp:revision>19</cp:revision>
  <cp:lastPrinted>2023-04-24T15:04:33Z</cp:lastPrinted>
  <dcterms:created xsi:type="dcterms:W3CDTF">2023-04-07T15:24:17Z</dcterms:created>
  <dcterms:modified xsi:type="dcterms:W3CDTF">2024-04-29T21:47:14Z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2023-01-27T00:00:00Z</vt:filetime>
  </property>
  <property fmtid="{D5CDD505-2E9C-101B-9397-08002B2CF9AE}" pid="3" name="LastSaved">
    <vt:filetime>2023-04-07T00:00:00Z</vt:filetime>
  </property>
</Properties>
</file>